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 id="2147483662" r:id="rId2"/>
  </p:sldMasterIdLst>
  <p:notesMasterIdLst>
    <p:notesMasterId r:id="rId37"/>
  </p:notesMasterIdLst>
  <p:sldIdLst>
    <p:sldId id="256" r:id="rId3"/>
    <p:sldId id="257" r:id="rId4"/>
    <p:sldId id="258" r:id="rId5"/>
    <p:sldId id="259" r:id="rId6"/>
    <p:sldId id="291"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89" r:id="rId22"/>
    <p:sldId id="288" r:id="rId23"/>
    <p:sldId id="287"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Lst>
  <p:sldSz cx="12192000" cy="6858000"/>
  <p:notesSz cx="7315200" cy="96012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2" roundtripDataSignature="AMtx7mj8NBeMglxTr6cDevViX2HT9X+va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athy lott" initials="" lastIdx="17" clrIdx="0"/>
  <p:cmAuthor id="1" name="Nadine Trépanier-Bisson" initials="" lastIdx="7" clrIdx="1"/>
  <p:cmAuthor id="2" name="Louise Moreau" initials="" lastIdx="5" clrIdx="2"/>
  <p:cmAuthor id="3" name="Deirdre Biss" initials="" lastIdx="1" clrIdx="3"/>
  <p:cmAuthor id="4" name="Horan, Lori" initials="HL" lastIdx="12" clrIdx="4">
    <p:extLst>
      <p:ext uri="{19B8F6BF-5375-455C-9EA6-DF929625EA0E}">
        <p15:presenceInfo xmlns:p15="http://schemas.microsoft.com/office/powerpoint/2012/main" userId="S::lhoran@principals.on.ca::39a13d90-6025-46e7-818e-e04d83364944" providerId="AD"/>
      </p:ext>
    </p:extLst>
  </p:cmAuthor>
  <p:cmAuthor id="5" name="Johnstone, Chris" initials="JC" lastIdx="3" clrIdx="5">
    <p:extLst>
      <p:ext uri="{19B8F6BF-5375-455C-9EA6-DF929625EA0E}">
        <p15:presenceInfo xmlns:p15="http://schemas.microsoft.com/office/powerpoint/2012/main" userId="S::cjohnstone@principals.on.ca::11749205-1964-44eb-925b-15434445b4cf" providerId="AD"/>
      </p:ext>
    </p:extLst>
  </p:cmAuthor>
  <p:cmAuthor id="6" name="Trépanier-Bisson, Nadine" initials="TN" lastIdx="1" clrIdx="6">
    <p:extLst>
      <p:ext uri="{19B8F6BF-5375-455C-9EA6-DF929625EA0E}">
        <p15:presenceInfo xmlns:p15="http://schemas.microsoft.com/office/powerpoint/2012/main" userId="S::ntrepanier@principals.on.ca::9c4e82fe-e6db-419d-a3b6-433f3ab040a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2682"/>
    <a:srgbClr val="34B4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06" autoAdjust="0"/>
    <p:restoredTop sz="66139"/>
  </p:normalViewPr>
  <p:slideViewPr>
    <p:cSldViewPr snapToGrid="0">
      <p:cViewPr varScale="1">
        <p:scale>
          <a:sx n="44" d="100"/>
          <a:sy n="44" d="100"/>
        </p:scale>
        <p:origin x="1390" y="38"/>
      </p:cViewPr>
      <p:guideLst>
        <p:guide orient="horz" pos="2160"/>
        <p:guide pos="3840"/>
      </p:guideLst>
    </p:cSldViewPr>
  </p:slid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53"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57"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52" Type="http://customschemas.google.com/relationships/presentationmetadata" Target="meta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169920" cy="481727"/>
          </a:xfrm>
          <a:prstGeom prst="rect">
            <a:avLst/>
          </a:prstGeom>
          <a:noFill/>
          <a:ln>
            <a:noFill/>
          </a:ln>
        </p:spPr>
        <p:txBody>
          <a:bodyPr spcFirstLastPara="1" wrap="square" lIns="96645" tIns="48309" rIns="96645" bIns="48309" anchor="t" anchorCtr="0">
            <a:noAutofit/>
          </a:bodyPr>
          <a:lstStyle>
            <a:lvl1pPr marR="0" lvl="0" algn="l"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143587" y="0"/>
            <a:ext cx="3169920" cy="481727"/>
          </a:xfrm>
          <a:prstGeom prst="rect">
            <a:avLst/>
          </a:prstGeom>
          <a:noFill/>
          <a:ln>
            <a:noFill/>
          </a:ln>
        </p:spPr>
        <p:txBody>
          <a:bodyPr spcFirstLastPara="1" wrap="square" lIns="96645" tIns="48309" rIns="96645" bIns="48309" anchor="t" anchorCtr="0">
            <a:noAutofit/>
          </a:bodyPr>
          <a:lstStyle>
            <a:lvl1pPr marR="0" lvl="0" algn="r"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31520" y="4620577"/>
            <a:ext cx="5852160" cy="3780473"/>
          </a:xfrm>
          <a:prstGeom prst="rect">
            <a:avLst/>
          </a:prstGeom>
          <a:noFill/>
          <a:ln>
            <a:noFill/>
          </a:ln>
        </p:spPr>
        <p:txBody>
          <a:bodyPr spcFirstLastPara="1" wrap="square" lIns="96645" tIns="48309" rIns="96645" bIns="48309"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119474"/>
            <a:ext cx="3169920" cy="481726"/>
          </a:xfrm>
          <a:prstGeom prst="rect">
            <a:avLst/>
          </a:prstGeom>
          <a:noFill/>
          <a:ln>
            <a:noFill/>
          </a:ln>
        </p:spPr>
        <p:txBody>
          <a:bodyPr spcFirstLastPara="1" wrap="square" lIns="96645" tIns="48309" rIns="96645" bIns="48309" anchor="b" anchorCtr="0">
            <a:noAutofit/>
          </a:bodyPr>
          <a:lstStyle>
            <a:lvl1pPr marR="0" lvl="0" algn="l"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143587" y="9119474"/>
            <a:ext cx="3169920" cy="481726"/>
          </a:xfrm>
          <a:prstGeom prst="rect">
            <a:avLst/>
          </a:prstGeom>
          <a:noFill/>
          <a:ln>
            <a:noFill/>
          </a:ln>
        </p:spPr>
        <p:txBody>
          <a:bodyPr spcFirstLastPara="1" wrap="square" lIns="96645" tIns="48309" rIns="96645" bIns="48309" anchor="b" anchorCtr="0">
            <a:noAutofit/>
          </a:bodyPr>
          <a:lstStyle/>
          <a:p>
            <a:pPr algn="r">
              <a:buSzPts val="1200"/>
            </a:pPr>
            <a:fld id="{00000000-1234-1234-1234-123412341234}" type="slidenum">
              <a:rPr lang="en-CA" sz="1300" smtClean="0">
                <a:solidFill>
                  <a:schemeClr val="dk1"/>
                </a:solidFill>
                <a:latin typeface="Calibri"/>
                <a:ea typeface="Calibri"/>
                <a:cs typeface="Calibri"/>
                <a:sym typeface="Calibri"/>
              </a:rPr>
              <a:pPr algn="r">
                <a:buSzPts val="1200"/>
              </a:pPr>
              <a:t>‹#›</a:t>
            </a:fld>
            <a:endParaRPr lang="en-CA" sz="130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menti.com/utyad4v6m5"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www.healthwatchsurrey.co.uk/about-us/our-priorities/mental-health/mental_health_scrabblw/"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collections.ola.org/mon/30005/334837.pdf"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smho-smso.ca/school-and-system-leaders/your-role/"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smho-smso.ca/school-and-system-leaders/learn-more/mental-health-leadership-strategies/set-the-stage-with-organizational-conditions/"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player.vimeo.com/video/253631888?app_id=122963"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smho-smso.ca/wp-content/uploads/2020/04/Supporting-Minds-Strategies-At-A-Glance.pdf"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smho-smso.ca/school-and-system-leaders/learn-more/mental-health-leadership-strategies/think-in-tiers-and-focus-on-the-positive/"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google.com/search?q=happy%20kids&amp;tbm=isch&amp;hl=en&amp;hl=en&amp;safe=strict&amp;safe=strict&amp;tbs=ic:trans,itp:clipart&amp;rlz=1C1GCEV_en&amp;sa=X&amp;ved=0CAEQpwVqFwoTCJCkjrjGvusCFQAAAAAdAAAAABAC&amp;biw=1263&amp;bih=578#imgrc=8pcdIhPgTDCxZM"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smho-smso.ca/blog/online-resources/lmhs-reflection-tool/"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casel.org/core-competencies/"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95481a2da5_1_1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g95481a2da5_1_11:notes"/>
          <p:cNvSpPr txBox="1">
            <a:spLocks noGrp="1"/>
          </p:cNvSpPr>
          <p:nvPr>
            <p:ph type="body" idx="1"/>
          </p:nvPr>
        </p:nvSpPr>
        <p:spPr>
          <a:xfrm>
            <a:off x="731520" y="4620578"/>
            <a:ext cx="5852160" cy="3780630"/>
          </a:xfrm>
          <a:prstGeom prst="rect">
            <a:avLst/>
          </a:prstGeom>
          <a:noFill/>
          <a:ln>
            <a:noFill/>
          </a:ln>
        </p:spPr>
        <p:txBody>
          <a:bodyPr spcFirstLastPara="1" wrap="square" lIns="96645" tIns="48309" rIns="96645" bIns="48309" anchor="t" anchorCtr="0">
            <a:noAutofit/>
          </a:bodyPr>
          <a:lstStyle/>
          <a:p>
            <a:pPr marL="0" indent="0">
              <a:buClr>
                <a:schemeClr val="dk1"/>
              </a:buClr>
              <a:buSzPts val="1100"/>
            </a:pPr>
            <a:r>
              <a:rPr lang="en-CA" sz="1300" dirty="0" err="1">
                <a:solidFill>
                  <a:srgbClr val="0563C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Mentimeter</a:t>
            </a:r>
            <a:r>
              <a:rPr lang="en-CA" sz="1300" dirty="0">
                <a:solidFill>
                  <a:srgbClr val="0563C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 activity </a:t>
            </a:r>
            <a:r>
              <a:rPr lang="en-CA" sz="1300" dirty="0">
                <a:solidFill>
                  <a:schemeClr val="tx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 word cloud </a:t>
            </a:r>
            <a:r>
              <a:rPr lang="en-CA" sz="1300" dirty="0">
                <a:solidFill>
                  <a:schemeClr val="tx1"/>
                </a:solidFill>
                <a:latin typeface="Calibri" panose="020F0502020204030204" pitchFamily="34" charset="0"/>
                <a:cs typeface="Calibri" panose="020F0502020204030204" pitchFamily="34" charset="0"/>
              </a:rPr>
              <a:t> - slide 1</a:t>
            </a:r>
            <a:endParaRPr sz="1300" dirty="0">
              <a:solidFill>
                <a:schemeClr val="tx1"/>
              </a:solidFill>
              <a:latin typeface="Calibri" panose="020F0502020204030204" pitchFamily="34" charset="0"/>
              <a:cs typeface="Calibri" panose="020F0502020204030204" pitchFamily="34" charset="0"/>
            </a:endParaRPr>
          </a:p>
          <a:p>
            <a:pPr marL="0" indent="0">
              <a:buClr>
                <a:schemeClr val="dk1"/>
              </a:buClr>
              <a:buSzPts val="1100"/>
            </a:pPr>
            <a:endParaRPr sz="1300" dirty="0">
              <a:latin typeface="Calibri" panose="020F0502020204030204" pitchFamily="34" charset="0"/>
              <a:cs typeface="Calibri" panose="020F0502020204030204" pitchFamily="34" charset="0"/>
            </a:endParaRPr>
          </a:p>
          <a:p>
            <a:pPr marL="0" indent="0">
              <a:buClr>
                <a:schemeClr val="dk1"/>
              </a:buClr>
              <a:buSzPts val="1100"/>
            </a:pPr>
            <a:r>
              <a:rPr lang="en-CA" sz="1300" b="1" dirty="0">
                <a:solidFill>
                  <a:srgbClr val="0B5394"/>
                </a:solidFill>
              </a:rPr>
              <a:t>Suggested Activity Time</a:t>
            </a:r>
            <a:r>
              <a:rPr lang="en-CA" sz="1300" b="1" dirty="0">
                <a:latin typeface="Calibri" panose="020F0502020204030204" pitchFamily="34" charset="0"/>
                <a:cs typeface="Calibri" panose="020F0502020204030204" pitchFamily="34" charset="0"/>
              </a:rPr>
              <a:t> - 5 minutes</a:t>
            </a:r>
            <a:endParaRPr sz="1300" b="1" dirty="0">
              <a:latin typeface="Calibri" panose="020F0502020204030204" pitchFamily="34" charset="0"/>
              <a:cs typeface="Calibri" panose="020F0502020204030204" pitchFamily="34" charset="0"/>
            </a:endParaRPr>
          </a:p>
          <a:p>
            <a:pPr marL="0" indent="0">
              <a:buClr>
                <a:schemeClr val="dk1"/>
              </a:buClr>
              <a:buSzPts val="1100"/>
            </a:pPr>
            <a:endParaRPr sz="1300" dirty="0">
              <a:latin typeface="Calibri" panose="020F0502020204030204" pitchFamily="34" charset="0"/>
              <a:cs typeface="Calibri" panose="020F0502020204030204" pitchFamily="34" charset="0"/>
            </a:endParaRPr>
          </a:p>
          <a:p>
            <a:pPr marL="0" indent="0">
              <a:buClr>
                <a:schemeClr val="dk1"/>
              </a:buClr>
              <a:buSzPts val="1100"/>
            </a:pPr>
            <a:r>
              <a:rPr lang="en-CA" sz="1300" dirty="0">
                <a:latin typeface="Calibri" panose="020F0502020204030204" pitchFamily="34" charset="0"/>
                <a:cs typeface="Calibri" panose="020F0502020204030204" pitchFamily="34" charset="0"/>
              </a:rPr>
              <a:t>Welcome to all participants! </a:t>
            </a:r>
            <a:endParaRPr sz="1300" dirty="0">
              <a:latin typeface="Calibri" panose="020F0502020204030204" pitchFamily="34" charset="0"/>
              <a:cs typeface="Calibri" panose="020F0502020204030204" pitchFamily="34" charset="0"/>
            </a:endParaRPr>
          </a:p>
          <a:p>
            <a:pPr marL="0" indent="0">
              <a:buClr>
                <a:schemeClr val="dk1"/>
              </a:buClr>
              <a:buSzPts val="1100"/>
            </a:pPr>
            <a:endParaRPr lang="en-CA" sz="1300" dirty="0">
              <a:latin typeface="Calibri" panose="020F0502020204030204" pitchFamily="34" charset="0"/>
              <a:cs typeface="Calibri" panose="020F0502020204030204" pitchFamily="34" charset="0"/>
            </a:endParaRPr>
          </a:p>
          <a:p>
            <a:pPr marL="0" indent="0">
              <a:buClr>
                <a:schemeClr val="dk1"/>
              </a:buClr>
              <a:buSzPts val="1100"/>
            </a:pPr>
            <a:r>
              <a:rPr lang="en-CA" sz="1300" dirty="0">
                <a:latin typeface="Calibri" panose="020F0502020204030204" pitchFamily="34" charset="0"/>
                <a:cs typeface="Calibri" panose="020F0502020204030204" pitchFamily="34" charset="0"/>
              </a:rPr>
              <a:t>Please share 2-3 words that come to mind when thinking about the importance of mental health - personally and professionally. We invite you to add your ideas to our </a:t>
            </a:r>
            <a:r>
              <a:rPr lang="en-CA" sz="1300" dirty="0" err="1">
                <a:latin typeface="Calibri" panose="020F0502020204030204" pitchFamily="34" charset="0"/>
                <a:cs typeface="Calibri" panose="020F0502020204030204" pitchFamily="34" charset="0"/>
              </a:rPr>
              <a:t>mentimeter</a:t>
            </a:r>
            <a:r>
              <a:rPr lang="en-CA" sz="1300" dirty="0">
                <a:latin typeface="Calibri" panose="020F0502020204030204" pitchFamily="34" charset="0"/>
                <a:cs typeface="Calibri" panose="020F0502020204030204" pitchFamily="34" charset="0"/>
              </a:rPr>
              <a:t> (see the code in the chat box.)</a:t>
            </a:r>
          </a:p>
          <a:p>
            <a:pPr marL="0" indent="0">
              <a:buClr>
                <a:schemeClr val="dk1"/>
              </a:buClr>
              <a:buSzPts val="1100"/>
            </a:pPr>
            <a:r>
              <a:rPr lang="en-CA" sz="1300" dirty="0">
                <a:latin typeface="Calibri" panose="020F0502020204030204" pitchFamily="34" charset="0"/>
                <a:cs typeface="Calibri" panose="020F0502020204030204" pitchFamily="34" charset="0"/>
              </a:rPr>
              <a:t>                                                                                                                                                         </a:t>
            </a:r>
            <a:endParaRPr sz="1300" dirty="0">
              <a:latin typeface="Calibri" panose="020F0502020204030204" pitchFamily="34" charset="0"/>
              <a:cs typeface="Calibri" panose="020F0502020204030204" pitchFamily="34" charset="0"/>
            </a:endParaRPr>
          </a:p>
          <a:p>
            <a:pPr marL="0" indent="0">
              <a:spcBef>
                <a:spcPts val="1057"/>
              </a:spcBef>
              <a:buClr>
                <a:schemeClr val="dk1"/>
              </a:buClr>
              <a:buSzPts val="1100"/>
            </a:pPr>
            <a:r>
              <a:rPr lang="en-CA" sz="1300" dirty="0">
                <a:latin typeface="Calibri" panose="020F0502020204030204" pitchFamily="34" charset="0"/>
                <a:cs typeface="Calibri" panose="020F0502020204030204" pitchFamily="34" charset="0"/>
              </a:rPr>
              <a:t>We all have mental health - just as we all have physical health. Mental health is much more than the absence of mental illness.									</a:t>
            </a:r>
            <a:endParaRPr sz="1300" dirty="0">
              <a:latin typeface="Calibri" panose="020F0502020204030204" pitchFamily="34" charset="0"/>
              <a:cs typeface="Calibri" panose="020F0502020204030204" pitchFamily="34" charset="0"/>
            </a:endParaRPr>
          </a:p>
          <a:p>
            <a:pPr marL="0" indent="0">
              <a:spcBef>
                <a:spcPts val="1057"/>
              </a:spcBef>
              <a:buClr>
                <a:schemeClr val="dk1"/>
              </a:buClr>
              <a:buSzPts val="1100"/>
            </a:pPr>
            <a:r>
              <a:rPr lang="en-CA" sz="1300" dirty="0">
                <a:latin typeface="Calibri" panose="020F0502020204030204" pitchFamily="34" charset="0"/>
                <a:cs typeface="Calibri" panose="020F0502020204030204" pitchFamily="34" charset="0"/>
              </a:rPr>
              <a:t>Developing positive mental health is foundational to student academic achievement, effective life skills, and overall well-being.</a:t>
            </a:r>
            <a:endParaRPr sz="1300" dirty="0">
              <a:latin typeface="Calibri" panose="020F0502020204030204" pitchFamily="34" charset="0"/>
              <a:cs typeface="Calibri" panose="020F0502020204030204" pitchFamily="34" charset="0"/>
            </a:endParaRPr>
          </a:p>
          <a:p>
            <a:pPr marL="0" indent="0">
              <a:lnSpc>
                <a:spcPct val="90000"/>
              </a:lnSpc>
              <a:spcBef>
                <a:spcPts val="1057"/>
              </a:spcBef>
              <a:buClr>
                <a:schemeClr val="dk1"/>
              </a:buClr>
              <a:buSzPts val="1100"/>
            </a:pPr>
            <a:endParaRPr lang="en-CA" sz="1300" dirty="0">
              <a:solidFill>
                <a:srgbClr val="999999"/>
              </a:solidFill>
              <a:latin typeface="Calibri" panose="020F0502020204030204" pitchFamily="34" charset="0"/>
              <a:cs typeface="Calibri" panose="020F0502020204030204" pitchFamily="34" charset="0"/>
            </a:endParaRPr>
          </a:p>
          <a:p>
            <a:pPr marL="0" indent="0">
              <a:lnSpc>
                <a:spcPct val="90000"/>
              </a:lnSpc>
              <a:spcBef>
                <a:spcPts val="1057"/>
              </a:spcBef>
              <a:buClr>
                <a:schemeClr val="dk1"/>
              </a:buClr>
              <a:buSzPts val="1100"/>
            </a:pPr>
            <a:r>
              <a:rPr lang="en-CA" sz="1300" dirty="0">
                <a:latin typeface="Calibri" panose="020F0502020204030204" pitchFamily="34" charset="0"/>
                <a:cs typeface="Calibri" panose="020F0502020204030204" pitchFamily="34" charset="0"/>
              </a:rPr>
              <a:t>Summary comments on why it’s important:</a:t>
            </a:r>
            <a:endParaRPr sz="1300" dirty="0">
              <a:latin typeface="Calibri" panose="020F0502020204030204" pitchFamily="34" charset="0"/>
              <a:cs typeface="Calibri" panose="020F0502020204030204" pitchFamily="34" charset="0"/>
            </a:endParaRPr>
          </a:p>
          <a:p>
            <a:pPr marL="483306" indent="-322204">
              <a:buClr>
                <a:schemeClr val="dk1"/>
              </a:buClr>
              <a:buSzPts val="1200"/>
              <a:buFont typeface="Calibri"/>
              <a:buChar char="●"/>
            </a:pPr>
            <a:r>
              <a:rPr lang="en-CA" sz="1300" dirty="0">
                <a:latin typeface="Calibri" panose="020F0502020204030204" pitchFamily="34" charset="0"/>
                <a:cs typeface="Calibri" panose="020F0502020204030204" pitchFamily="34" charset="0"/>
              </a:rPr>
              <a:t>If our goal is to ensure that all students have every opportunity to reach their full potential and succeed personally and academically - all educators must have a basic understanding of mental health literacy </a:t>
            </a:r>
            <a:endParaRPr sz="1300" dirty="0">
              <a:latin typeface="Calibri" panose="020F0502020204030204" pitchFamily="34" charset="0"/>
              <a:cs typeface="Calibri" panose="020F0502020204030204" pitchFamily="34" charset="0"/>
            </a:endParaRPr>
          </a:p>
          <a:p>
            <a:pPr marL="483306" indent="-322204">
              <a:buClr>
                <a:schemeClr val="dk1"/>
              </a:buClr>
              <a:buSzPts val="1200"/>
              <a:buFont typeface="Calibri"/>
              <a:buChar char="●"/>
            </a:pPr>
            <a:r>
              <a:rPr lang="en-CA" sz="1300" dirty="0">
                <a:latin typeface="Calibri" panose="020F0502020204030204" pitchFamily="34" charset="0"/>
                <a:cs typeface="Calibri" panose="020F0502020204030204" pitchFamily="34" charset="0"/>
              </a:rPr>
              <a:t>Ensuring equity is a central goal of Ontario’s publicly funded education system, as set out in Education for Tomorrow (2020)</a:t>
            </a:r>
            <a:endParaRPr sz="1300" dirty="0">
              <a:latin typeface="Calibri" panose="020F0502020204030204" pitchFamily="34" charset="0"/>
              <a:cs typeface="Calibri" panose="020F0502020204030204" pitchFamily="34" charset="0"/>
            </a:endParaRPr>
          </a:p>
          <a:p>
            <a:pPr marL="483306" indent="-322204">
              <a:buClr>
                <a:schemeClr val="dk1"/>
              </a:buClr>
              <a:buSzPts val="1200"/>
              <a:buFont typeface="Calibri"/>
              <a:buChar char="●"/>
            </a:pPr>
            <a:r>
              <a:rPr lang="en-CA" sz="1300" dirty="0">
                <a:latin typeface="Calibri" panose="020F0502020204030204" pitchFamily="34" charset="0"/>
                <a:cs typeface="Calibri" panose="020F0502020204030204" pitchFamily="34" charset="0"/>
              </a:rPr>
              <a:t>Our schools need to be places where educators and students value diversity, respect each other, and see themselves reflected in their learning. It is particularly important to provide the best possible learning opportunities and supports for students who may be at risk of not succeeding. </a:t>
            </a:r>
            <a:endParaRPr sz="1300" dirty="0">
              <a:latin typeface="Calibri" panose="020F0502020204030204" pitchFamily="34" charset="0"/>
              <a:cs typeface="Calibri" panose="020F0502020204030204" pitchFamily="34" charset="0"/>
            </a:endParaRPr>
          </a:p>
          <a:p>
            <a:pPr marL="483306" indent="-322204">
              <a:buClr>
                <a:schemeClr val="dk1"/>
              </a:buClr>
              <a:buSzPts val="1200"/>
              <a:buFont typeface="Calibri"/>
              <a:buChar char="●"/>
            </a:pPr>
            <a:r>
              <a:rPr lang="en-CA" sz="1300" dirty="0">
                <a:latin typeface="Calibri" panose="020F0502020204030204" pitchFamily="34" charset="0"/>
                <a:cs typeface="Calibri" panose="020F0502020204030204" pitchFamily="34" charset="0"/>
              </a:rPr>
              <a:t>Mental health and well-being is a complex topic and may be personally challenging for staff depending on their circumstances.  Effective leaders lead by example. When you model self-care and show personal resiliency, others follow your lead – staff </a:t>
            </a:r>
            <a:r>
              <a:rPr lang="en-CA" sz="1300" u="sng" dirty="0">
                <a:latin typeface="Calibri" panose="020F0502020204030204" pitchFamily="34" charset="0"/>
                <a:cs typeface="Calibri" panose="020F0502020204030204" pitchFamily="34" charset="0"/>
              </a:rPr>
              <a:t>and</a:t>
            </a:r>
            <a:r>
              <a:rPr lang="en-CA" sz="1300" dirty="0">
                <a:latin typeface="Calibri" panose="020F0502020204030204" pitchFamily="34" charset="0"/>
                <a:cs typeface="Calibri" panose="020F0502020204030204" pitchFamily="34" charset="0"/>
              </a:rPr>
              <a:t> students.  It is a powerful way to promote wellness.  </a:t>
            </a:r>
            <a:endParaRPr sz="1300" dirty="0">
              <a:latin typeface="Calibri" panose="020F0502020204030204" pitchFamily="34" charset="0"/>
              <a:cs typeface="Calibri" panose="020F0502020204030204" pitchFamily="34" charset="0"/>
            </a:endParaRPr>
          </a:p>
          <a:p>
            <a:pPr marL="0" indent="0">
              <a:buClr>
                <a:schemeClr val="dk1"/>
              </a:buClr>
              <a:buSzPts val="1100"/>
            </a:pPr>
            <a:endParaRPr sz="1300" b="1" dirty="0">
              <a:solidFill>
                <a:srgbClr val="6D6E71"/>
              </a:solidFill>
              <a:latin typeface="Calibri" panose="020F0502020204030204" pitchFamily="34" charset="0"/>
              <a:ea typeface="Arial"/>
              <a:cs typeface="Calibri" panose="020F0502020204030204" pitchFamily="34" charset="0"/>
              <a:sym typeface="Arial"/>
            </a:endParaRPr>
          </a:p>
          <a:p>
            <a:pPr marL="0" indent="0" defTabSz="966612">
              <a:buClr>
                <a:schemeClr val="dk1"/>
              </a:buClr>
              <a:buSzPts val="1100"/>
            </a:pPr>
            <a:r>
              <a:rPr lang="en-CA" dirty="0"/>
              <a:t>Source: </a:t>
            </a:r>
            <a:r>
              <a:rPr lang="en-CA" u="sng" dirty="0">
                <a:solidFill>
                  <a:srgbClr val="0097A7"/>
                </a:solidFill>
                <a:hlinkClick r:id="rId4">
                  <a:extLst>
                    <a:ext uri="{A12FA001-AC4F-418D-AE19-62706E023703}">
                      <ahyp:hlinkClr xmlns:ahyp="http://schemas.microsoft.com/office/drawing/2018/hyperlinkcolor" val="tx"/>
                    </a:ext>
                  </a:extLst>
                </a:hlinkClick>
              </a:rPr>
              <a:t>graphic </a:t>
            </a:r>
            <a:endParaRPr sz="1300" dirty="0">
              <a:latin typeface="Calibri" panose="020F0502020204030204" pitchFamily="34" charset="0"/>
              <a:cs typeface="Calibri" panose="020F0502020204030204" pitchFamily="34" charset="0"/>
            </a:endParaRPr>
          </a:p>
          <a:p>
            <a:pPr marL="0" indent="0">
              <a:buClr>
                <a:schemeClr val="dk1"/>
              </a:buClr>
            </a:pPr>
            <a:endParaRPr sz="1300" b="1" dirty="0">
              <a:solidFill>
                <a:srgbClr val="FF0000"/>
              </a:solidFill>
              <a:latin typeface="Calibri" panose="020F0502020204030204" pitchFamily="34" charset="0"/>
              <a:cs typeface="Calibri" panose="020F0502020204030204" pitchFamily="34" charset="0"/>
            </a:endParaRPr>
          </a:p>
          <a:p>
            <a:pPr marL="0" indent="0">
              <a:lnSpc>
                <a:spcPct val="90000"/>
              </a:lnSpc>
              <a:spcBef>
                <a:spcPts val="1057"/>
              </a:spcBef>
              <a:buClr>
                <a:schemeClr val="dk1"/>
              </a:buClr>
              <a:buSzPts val="1100"/>
            </a:pPr>
            <a:endParaRPr sz="1300" dirty="0">
              <a:latin typeface="Calibri" panose="020F0502020204030204" pitchFamily="34" charset="0"/>
              <a:cs typeface="Calibri" panose="020F0502020204030204" pitchFamily="34" charset="0"/>
            </a:endParaRPr>
          </a:p>
          <a:p>
            <a:pPr marL="0" indent="0">
              <a:lnSpc>
                <a:spcPct val="90000"/>
              </a:lnSpc>
              <a:spcBef>
                <a:spcPts val="1057"/>
              </a:spcBef>
              <a:buClr>
                <a:schemeClr val="dk1"/>
              </a:buClr>
              <a:buSzPts val="1100"/>
            </a:pPr>
            <a:endParaRPr i="0" dirty="0"/>
          </a:p>
        </p:txBody>
      </p:sp>
      <p:sp>
        <p:nvSpPr>
          <p:cNvPr id="115" name="Google Shape;115;g95481a2da5_1_11:notes"/>
          <p:cNvSpPr txBox="1">
            <a:spLocks noGrp="1"/>
          </p:cNvSpPr>
          <p:nvPr>
            <p:ph type="sldNum" idx="12"/>
          </p:nvPr>
        </p:nvSpPr>
        <p:spPr>
          <a:xfrm>
            <a:off x="4143587" y="9119474"/>
            <a:ext cx="3169920" cy="481635"/>
          </a:xfrm>
          <a:prstGeom prst="rect">
            <a:avLst/>
          </a:prstGeom>
          <a:noFill/>
          <a:ln>
            <a:noFill/>
          </a:ln>
        </p:spPr>
        <p:txBody>
          <a:bodyPr spcFirstLastPara="1" wrap="square" lIns="96645" tIns="48309" rIns="96645" bIns="48309" anchor="b" anchorCtr="0">
            <a:noAutofit/>
          </a:bodyPr>
          <a:lstStyle/>
          <a:p>
            <a:pPr algn="r">
              <a:buSzPts val="1400"/>
            </a:pPr>
            <a:fld id="{00000000-1234-1234-1234-123412341234}" type="slidenum">
              <a:rPr lang="en-CA"/>
              <a:pPr algn="r">
                <a:buSzPts val="1400"/>
              </a:pP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p9:notes"/>
          <p:cNvSpPr txBox="1">
            <a:spLocks noGrp="1"/>
          </p:cNvSpPr>
          <p:nvPr>
            <p:ph type="body" idx="1"/>
          </p:nvPr>
        </p:nvSpPr>
        <p:spPr>
          <a:xfrm>
            <a:off x="731520" y="4620577"/>
            <a:ext cx="5852160" cy="3780473"/>
          </a:xfrm>
          <a:prstGeom prst="rect">
            <a:avLst/>
          </a:prstGeom>
          <a:noFill/>
          <a:ln>
            <a:noFill/>
          </a:ln>
        </p:spPr>
        <p:txBody>
          <a:bodyPr spcFirstLastPara="1" wrap="square" lIns="96645" tIns="48309" rIns="96645" bIns="48309" anchor="t" anchorCtr="0">
            <a:noAutofit/>
          </a:bodyPr>
          <a:lstStyle/>
          <a:p>
            <a:pPr marL="0" indent="0">
              <a:lnSpc>
                <a:spcPct val="115000"/>
              </a:lnSpc>
            </a:pPr>
            <a:r>
              <a:rPr lang="en-CA" sz="1500" dirty="0">
                <a:solidFill>
                  <a:srgbClr val="595959"/>
                </a:solidFill>
              </a:rPr>
              <a:t>The Medicine Wheel is an important symbol for many Indigenous peoples that carries teachings about the stages of life, seasons of the year, elements of nature, animals, ceremonial plants and the aspects of being like the physical, mental, emotional, and spiritual (Katz &amp; Lamoureux 2018)</a:t>
            </a:r>
            <a:endParaRPr sz="1500" dirty="0">
              <a:solidFill>
                <a:srgbClr val="595959"/>
              </a:solidFill>
            </a:endParaRPr>
          </a:p>
          <a:p>
            <a:pPr marL="0" indent="0">
              <a:lnSpc>
                <a:spcPct val="115000"/>
              </a:lnSpc>
            </a:pPr>
            <a:r>
              <a:rPr lang="en-CA" sz="1500" dirty="0">
                <a:solidFill>
                  <a:srgbClr val="595959"/>
                </a:solidFill>
              </a:rPr>
              <a:t>There are opportunities to learn from Indigenous peoples.</a:t>
            </a:r>
            <a:endParaRPr sz="1500" dirty="0">
              <a:solidFill>
                <a:srgbClr val="595959"/>
              </a:solidFill>
            </a:endParaRPr>
          </a:p>
        </p:txBody>
      </p:sp>
      <p:sp>
        <p:nvSpPr>
          <p:cNvPr id="209" name="Google Shape;209;p9:notes"/>
          <p:cNvSpPr txBox="1">
            <a:spLocks noGrp="1"/>
          </p:cNvSpPr>
          <p:nvPr>
            <p:ph type="sldNum" idx="12"/>
          </p:nvPr>
        </p:nvSpPr>
        <p:spPr>
          <a:xfrm>
            <a:off x="4143587" y="9119474"/>
            <a:ext cx="3169920" cy="481726"/>
          </a:xfrm>
          <a:prstGeom prst="rect">
            <a:avLst/>
          </a:prstGeom>
          <a:noFill/>
          <a:ln>
            <a:noFill/>
          </a:ln>
        </p:spPr>
        <p:txBody>
          <a:bodyPr spcFirstLastPara="1" wrap="square" lIns="96645" tIns="48309" rIns="96645" bIns="48309" anchor="b" anchorCtr="0">
            <a:noAutofit/>
          </a:bodyPr>
          <a:lstStyle/>
          <a:p>
            <a:pPr algn="r">
              <a:buSzPts val="1200"/>
            </a:pPr>
            <a:fld id="{00000000-1234-1234-1234-123412341234}" type="slidenum">
              <a:rPr lang="en-CA" sz="1300">
                <a:solidFill>
                  <a:schemeClr val="dk1"/>
                </a:solidFill>
                <a:latin typeface="Calibri"/>
                <a:ea typeface="Calibri"/>
                <a:cs typeface="Calibri"/>
                <a:sym typeface="Calibri"/>
              </a:rPr>
              <a:pPr algn="r">
                <a:buSzPts val="1200"/>
              </a:pPr>
              <a:t>10</a:t>
            </a:fld>
            <a:endParaRPr sz="1300">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11:notes"/>
          <p:cNvSpPr txBox="1">
            <a:spLocks noGrp="1"/>
          </p:cNvSpPr>
          <p:nvPr>
            <p:ph type="body" idx="1"/>
          </p:nvPr>
        </p:nvSpPr>
        <p:spPr>
          <a:xfrm>
            <a:off x="731520" y="4620577"/>
            <a:ext cx="5852160" cy="3780473"/>
          </a:xfrm>
          <a:prstGeom prst="rect">
            <a:avLst/>
          </a:prstGeom>
          <a:noFill/>
          <a:ln>
            <a:noFill/>
          </a:ln>
        </p:spPr>
        <p:txBody>
          <a:bodyPr spcFirstLastPara="1" wrap="square" lIns="96645" tIns="48309" rIns="96645" bIns="48309" anchor="t" anchorCtr="0">
            <a:noAutofit/>
          </a:bodyPr>
          <a:lstStyle/>
          <a:p>
            <a:pPr marL="0" indent="0">
              <a:lnSpc>
                <a:spcPct val="115000"/>
              </a:lnSpc>
            </a:pPr>
            <a:r>
              <a:rPr lang="en-CA" sz="1500" b="1" dirty="0"/>
              <a:t>Honouring Perspectives </a:t>
            </a:r>
            <a:endParaRPr sz="1500" b="1" dirty="0"/>
          </a:p>
          <a:p>
            <a:pPr marL="483306" indent="0">
              <a:lnSpc>
                <a:spcPct val="115000"/>
              </a:lnSpc>
            </a:pPr>
            <a:endParaRPr sz="1500" dirty="0">
              <a:solidFill>
                <a:srgbClr val="595959"/>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endParaRPr>
          </a:p>
          <a:p>
            <a:pPr marL="483306" indent="-335629">
              <a:lnSpc>
                <a:spcPct val="115000"/>
              </a:lnSpc>
              <a:buClr>
                <a:srgbClr val="595959"/>
              </a:buClr>
              <a:buChar char="●"/>
            </a:pPr>
            <a:r>
              <a:rPr lang="en-CA" sz="1500" dirty="0">
                <a:solidFill>
                  <a:srgbClr val="595959"/>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Cultural safety is individual and is guided by learners in a way that feels safe to them.</a:t>
            </a:r>
            <a:endParaRPr sz="1500" dirty="0">
              <a:solidFill>
                <a:srgbClr val="595959"/>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endParaRPr>
          </a:p>
          <a:p>
            <a:pPr marL="483306" indent="-335629">
              <a:lnSpc>
                <a:spcPct val="115000"/>
              </a:lnSpc>
              <a:buClr>
                <a:srgbClr val="595959"/>
              </a:buClr>
              <a:buChar char="●"/>
            </a:pPr>
            <a:r>
              <a:rPr lang="en-CA" sz="1500" dirty="0">
                <a:solidFill>
                  <a:srgbClr val="595959"/>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By honouring cultural teachings it creates a welcoming environment for Indigenous students in the classroom and all other learners.</a:t>
            </a:r>
            <a:endParaRPr sz="1500" dirty="0">
              <a:solidFill>
                <a:srgbClr val="595959"/>
              </a:solidFill>
            </a:endParaRPr>
          </a:p>
          <a:p>
            <a:pPr marL="483306" indent="-335629">
              <a:lnSpc>
                <a:spcPct val="115000"/>
              </a:lnSpc>
              <a:buClr>
                <a:srgbClr val="595959"/>
              </a:buClr>
              <a:buChar char="●"/>
            </a:pPr>
            <a:r>
              <a:rPr lang="en-CA" sz="1500" dirty="0">
                <a:solidFill>
                  <a:srgbClr val="595959"/>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By honouring Indigenous perspectives within the classroom, all learners benefit.</a:t>
            </a:r>
            <a:endParaRPr sz="1500" dirty="0">
              <a:solidFill>
                <a:srgbClr val="595959"/>
              </a:solidFill>
            </a:endParaRPr>
          </a:p>
          <a:p>
            <a:pPr marL="0" indent="0">
              <a:buClr>
                <a:schemeClr val="dk1"/>
              </a:buClr>
            </a:pPr>
            <a:endParaRPr sz="1500" dirty="0"/>
          </a:p>
          <a:p>
            <a:pPr marL="0" indent="0">
              <a:buClr>
                <a:schemeClr val="dk1"/>
              </a:buClr>
            </a:pPr>
            <a:r>
              <a:rPr lang="en-CA" sz="1500" dirty="0"/>
              <a:t>These guiding principles apply to Indigenous students, but the same ideas should be extended to other cultural perspectives such that ALL students feel welcome and valued. We know that black, Indigenous and other marginalized communities are impacted by systemic racism and colonial structures in education, healthcare and other areas of society. We can support mental health and well-being of students by looking at cultural teachings and taking care of ourselves and each other holistically.</a:t>
            </a:r>
            <a:endParaRPr sz="1500" dirty="0"/>
          </a:p>
          <a:p>
            <a:pPr marL="0" indent="0">
              <a:buClr>
                <a:schemeClr val="dk1"/>
              </a:buClr>
            </a:pPr>
            <a:endParaRPr sz="1500" dirty="0"/>
          </a:p>
          <a:p>
            <a:pPr marL="0" indent="0">
              <a:buClr>
                <a:schemeClr val="dk1"/>
              </a:buClr>
            </a:pPr>
            <a:r>
              <a:rPr lang="en-CA" sz="1500" dirty="0"/>
              <a:t>Please keep these facts in mind when welcoming various communities. </a:t>
            </a:r>
            <a:endParaRPr sz="1500" dirty="0"/>
          </a:p>
        </p:txBody>
      </p:sp>
      <p:sp>
        <p:nvSpPr>
          <p:cNvPr id="217" name="Google Shape;217;p11:notes"/>
          <p:cNvSpPr txBox="1">
            <a:spLocks noGrp="1"/>
          </p:cNvSpPr>
          <p:nvPr>
            <p:ph type="sldNum" idx="12"/>
          </p:nvPr>
        </p:nvSpPr>
        <p:spPr>
          <a:xfrm>
            <a:off x="4143587" y="9119474"/>
            <a:ext cx="3169920" cy="481726"/>
          </a:xfrm>
          <a:prstGeom prst="rect">
            <a:avLst/>
          </a:prstGeom>
          <a:noFill/>
          <a:ln>
            <a:noFill/>
          </a:ln>
        </p:spPr>
        <p:txBody>
          <a:bodyPr spcFirstLastPara="1" wrap="square" lIns="96645" tIns="48309" rIns="96645" bIns="48309" anchor="b" anchorCtr="0">
            <a:noAutofit/>
          </a:bodyPr>
          <a:lstStyle/>
          <a:p>
            <a:pPr algn="r">
              <a:buSzPts val="1200"/>
            </a:pPr>
            <a:fld id="{00000000-1234-1234-1234-123412341234}" type="slidenum">
              <a:rPr lang="en-CA" sz="1300">
                <a:solidFill>
                  <a:schemeClr val="dk1"/>
                </a:solidFill>
                <a:latin typeface="Calibri"/>
                <a:ea typeface="Calibri"/>
                <a:cs typeface="Calibri"/>
                <a:sym typeface="Calibri"/>
              </a:rPr>
              <a:pPr algn="r">
                <a:buSzPts val="1200"/>
              </a:pPr>
              <a:t>11</a:t>
            </a:fld>
            <a:endParaRPr sz="1300">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934e94c636_0_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g934e94c636_0_0:notes"/>
          <p:cNvSpPr txBox="1">
            <a:spLocks noGrp="1"/>
          </p:cNvSpPr>
          <p:nvPr>
            <p:ph type="body" idx="1"/>
          </p:nvPr>
        </p:nvSpPr>
        <p:spPr>
          <a:xfrm>
            <a:off x="731520" y="4620578"/>
            <a:ext cx="5852160" cy="3780630"/>
          </a:xfrm>
          <a:prstGeom prst="rect">
            <a:avLst/>
          </a:prstGeom>
          <a:noFill/>
          <a:ln>
            <a:noFill/>
          </a:ln>
        </p:spPr>
        <p:txBody>
          <a:bodyPr spcFirstLastPara="1" wrap="square" lIns="96645" tIns="48309" rIns="96645" bIns="48309" anchor="t" anchorCtr="0">
            <a:noAutofit/>
          </a:bodyPr>
          <a:lstStyle/>
          <a:p>
            <a:pPr marL="0" indent="0">
              <a:buClr>
                <a:schemeClr val="dk1"/>
              </a:buClr>
              <a:buSzPts val="1100"/>
            </a:pPr>
            <a:r>
              <a:rPr lang="en-CA" sz="1300" b="1" dirty="0">
                <a:solidFill>
                  <a:srgbClr val="0B5394"/>
                </a:solidFill>
              </a:rPr>
              <a:t>Suggested Activity Time</a:t>
            </a:r>
            <a:r>
              <a:rPr lang="en-US" b="1" dirty="0">
                <a:solidFill>
                  <a:srgbClr val="0B5394"/>
                </a:solidFill>
                <a:latin typeface="Calibri  "/>
              </a:rPr>
              <a:t>- 2 minutes</a:t>
            </a:r>
          </a:p>
          <a:p>
            <a:pPr marL="0" indent="0">
              <a:lnSpc>
                <a:spcPct val="115000"/>
              </a:lnSpc>
              <a:buClr>
                <a:schemeClr val="dk1"/>
              </a:buClr>
              <a:buSzPts val="1100"/>
            </a:pPr>
            <a:endParaRPr lang="en-US" dirty="0">
              <a:latin typeface="Calibri  "/>
              <a:ea typeface="Arial"/>
              <a:cs typeface="Arial"/>
              <a:sym typeface="Arial"/>
            </a:endParaRPr>
          </a:p>
          <a:p>
            <a:pPr marL="0" indent="0">
              <a:lnSpc>
                <a:spcPct val="115000"/>
              </a:lnSpc>
              <a:buClr>
                <a:schemeClr val="dk1"/>
              </a:buClr>
              <a:buSzPts val="1100"/>
            </a:pPr>
            <a:r>
              <a:rPr lang="en-US" dirty="0">
                <a:latin typeface="Calibri  "/>
                <a:ea typeface="Arial"/>
                <a:cs typeface="Arial"/>
                <a:sym typeface="Arial"/>
              </a:rPr>
              <a:t>As school leaders we have been given a unique opportunity to impact, educate and care for the students in our schools. Andy Hargreaves says “that student achievement is well-being and that if we think long and hard about it “well being is student achievement.” “Students cannot achieve academically if they don’t feel safe or welcomed at school, if their mental health is at risk and if they don’t have the tools or motivation to adopt a healthy, active lifestyle, both inside and outside of school. </a:t>
            </a:r>
            <a:r>
              <a:rPr lang="en-US" u="sng" dirty="0">
                <a:solidFill>
                  <a:srgbClr val="0097A7"/>
                </a:solidFill>
                <a:latin typeface="Calibri  "/>
                <a:ea typeface="Arial"/>
                <a:cs typeface="Arial"/>
                <a:sym typeface="Arial"/>
                <a:hlinkClick r:id="rId3">
                  <a:extLst>
                    <a:ext uri="{A12FA001-AC4F-418D-AE19-62706E023703}">
                      <ahyp:hlinkClr xmlns:ahyp="http://schemas.microsoft.com/office/drawing/2018/hyperlinkcolor" val="tx"/>
                    </a:ext>
                  </a:extLst>
                </a:hlinkClick>
              </a:rPr>
              <a:t>https://collections.ola.org/mon/30005/334837.pdf</a:t>
            </a:r>
            <a:endParaRPr lang="en-US" dirty="0">
              <a:latin typeface="Calibri  "/>
              <a:ea typeface="Arial"/>
              <a:cs typeface="Arial"/>
              <a:sym typeface="Arial"/>
            </a:endParaRPr>
          </a:p>
          <a:p>
            <a:pPr marL="0" indent="0">
              <a:lnSpc>
                <a:spcPct val="115000"/>
              </a:lnSpc>
              <a:buClr>
                <a:schemeClr val="dk1"/>
              </a:buClr>
              <a:buSzPts val="1100"/>
            </a:pPr>
            <a:endParaRPr lang="en-US" dirty="0">
              <a:latin typeface="Calibri  "/>
              <a:ea typeface="Arial"/>
              <a:cs typeface="Arial"/>
              <a:sym typeface="Arial"/>
            </a:endParaRPr>
          </a:p>
          <a:p>
            <a:pPr marL="0" indent="0">
              <a:lnSpc>
                <a:spcPct val="115000"/>
              </a:lnSpc>
              <a:buClr>
                <a:schemeClr val="dk1"/>
              </a:buClr>
              <a:buSzPts val="1100"/>
            </a:pPr>
            <a:r>
              <a:rPr lang="en-US" dirty="0">
                <a:latin typeface="Calibri  "/>
                <a:ea typeface="Arial"/>
                <a:cs typeface="Arial"/>
                <a:sym typeface="Arial"/>
              </a:rPr>
              <a:t>Student Well Being is at the </a:t>
            </a:r>
            <a:r>
              <a:rPr lang="en-US" dirty="0" err="1">
                <a:latin typeface="Calibri  "/>
                <a:ea typeface="Arial"/>
                <a:cs typeface="Arial"/>
                <a:sym typeface="Arial"/>
              </a:rPr>
              <a:t>centre</a:t>
            </a:r>
            <a:r>
              <a:rPr lang="en-US" dirty="0">
                <a:latin typeface="Calibri  "/>
                <a:ea typeface="Arial"/>
                <a:cs typeface="Arial"/>
                <a:sym typeface="Arial"/>
              </a:rPr>
              <a:t> of this umbrella and includes Safe Schools; Equity, Diversity and Inclusion;  Healthy School Environments and Positive Mental Health. </a:t>
            </a:r>
          </a:p>
          <a:p>
            <a:pPr marL="0" indent="0">
              <a:lnSpc>
                <a:spcPct val="115000"/>
              </a:lnSpc>
              <a:buClr>
                <a:schemeClr val="dk1"/>
              </a:buClr>
              <a:buSzPts val="1100"/>
            </a:pPr>
            <a:r>
              <a:rPr lang="en-US" dirty="0">
                <a:latin typeface="Calibri  "/>
                <a:ea typeface="Arial"/>
                <a:cs typeface="Arial"/>
                <a:sym typeface="Arial"/>
              </a:rPr>
              <a:t>Promoting positive mental health is a key component of student well-being.</a:t>
            </a:r>
          </a:p>
          <a:p>
            <a:pPr marL="0" indent="0">
              <a:lnSpc>
                <a:spcPct val="115000"/>
              </a:lnSpc>
              <a:buClr>
                <a:schemeClr val="dk1"/>
              </a:buClr>
              <a:buSzPts val="1100"/>
            </a:pPr>
            <a:endParaRPr lang="en-US" dirty="0">
              <a:latin typeface="Calibri  "/>
              <a:ea typeface="Arial"/>
              <a:cs typeface="Arial"/>
              <a:sym typeface="Arial"/>
            </a:endParaRPr>
          </a:p>
          <a:p>
            <a:pPr marL="0" indent="0">
              <a:lnSpc>
                <a:spcPct val="115000"/>
              </a:lnSpc>
              <a:buClr>
                <a:schemeClr val="dk1"/>
              </a:buClr>
              <a:buSzPts val="1100"/>
            </a:pPr>
            <a:r>
              <a:rPr lang="en-US" dirty="0">
                <a:latin typeface="Calibri  "/>
                <a:ea typeface="Arial"/>
                <a:cs typeface="Arial"/>
                <a:sym typeface="Arial"/>
              </a:rPr>
              <a:t>Fostering learning environments that consider the components of well being combine to create opportunities for </a:t>
            </a:r>
            <a:r>
              <a:rPr lang="en-US" b="1" dirty="0">
                <a:latin typeface="Calibri  "/>
                <a:ea typeface="Arial"/>
                <a:cs typeface="Arial"/>
                <a:sym typeface="Arial"/>
              </a:rPr>
              <a:t>positive mental health</a:t>
            </a:r>
            <a:r>
              <a:rPr lang="en-US" dirty="0">
                <a:latin typeface="Calibri  "/>
                <a:ea typeface="Arial"/>
                <a:cs typeface="Arial"/>
                <a:sym typeface="Arial"/>
              </a:rPr>
              <a:t>.</a:t>
            </a:r>
          </a:p>
          <a:p>
            <a:pPr marL="0" indent="0">
              <a:lnSpc>
                <a:spcPct val="115000"/>
              </a:lnSpc>
              <a:buClr>
                <a:schemeClr val="dk1"/>
              </a:buClr>
              <a:buSzPts val="1100"/>
            </a:pPr>
            <a:r>
              <a:rPr lang="en-US" dirty="0">
                <a:solidFill>
                  <a:srgbClr val="999999"/>
                </a:solidFill>
                <a:highlight>
                  <a:schemeClr val="lt1"/>
                </a:highlight>
                <a:latin typeface="Calibri  "/>
                <a:ea typeface="Arial"/>
                <a:cs typeface="Arial"/>
                <a:sym typeface="Arial"/>
              </a:rPr>
              <a:t>(source - </a:t>
            </a:r>
            <a:r>
              <a:rPr lang="en-US" u="sng" dirty="0">
                <a:solidFill>
                  <a:srgbClr val="999999"/>
                </a:solidFill>
                <a:highlight>
                  <a:schemeClr val="lt1"/>
                </a:highlight>
                <a:latin typeface="Calibri  "/>
                <a:ea typeface="Arial"/>
                <a:cs typeface="Arial"/>
                <a:sym typeface="Arial"/>
                <a:hlinkClick r:id="rId4">
                  <a:extLst>
                    <a:ext uri="{A12FA001-AC4F-418D-AE19-62706E023703}">
                      <ahyp:hlinkClr xmlns:ahyp="http://schemas.microsoft.com/office/drawing/2018/hyperlinkcolor" val="tx"/>
                    </a:ext>
                  </a:extLst>
                </a:hlinkClick>
              </a:rPr>
              <a:t>https://smho-smso.ca/school-and-system-leaders/your-role/</a:t>
            </a:r>
            <a:r>
              <a:rPr lang="en-US" dirty="0">
                <a:solidFill>
                  <a:srgbClr val="999999"/>
                </a:solidFill>
                <a:highlight>
                  <a:schemeClr val="lt1"/>
                </a:highlight>
                <a:latin typeface="Calibri  "/>
                <a:ea typeface="Arial"/>
                <a:cs typeface="Arial"/>
                <a:sym typeface="Arial"/>
              </a:rPr>
              <a:t>) </a:t>
            </a:r>
            <a:endParaRPr lang="en-US" dirty="0">
              <a:solidFill>
                <a:srgbClr val="999999"/>
              </a:solidFill>
              <a:latin typeface="Calibri  "/>
              <a:ea typeface="Arial"/>
              <a:cs typeface="Arial"/>
              <a:sym typeface="Arial"/>
            </a:endParaRPr>
          </a:p>
          <a:p>
            <a:pPr marL="0" indent="0">
              <a:lnSpc>
                <a:spcPct val="115000"/>
              </a:lnSpc>
              <a:buClr>
                <a:schemeClr val="dk1"/>
              </a:buClr>
              <a:buSzPts val="1100"/>
            </a:pPr>
            <a:endParaRPr lang="en-US" dirty="0">
              <a:latin typeface="Calibri  "/>
              <a:ea typeface="Arial"/>
              <a:cs typeface="Arial"/>
              <a:sym typeface="Arial"/>
            </a:endParaRPr>
          </a:p>
          <a:p>
            <a:pPr marL="0" indent="0">
              <a:lnSpc>
                <a:spcPct val="115000"/>
              </a:lnSpc>
              <a:buClr>
                <a:schemeClr val="dk1"/>
              </a:buClr>
              <a:buSzPts val="1100"/>
            </a:pPr>
            <a:r>
              <a:rPr lang="en-US" dirty="0">
                <a:latin typeface="Calibri  "/>
                <a:ea typeface="Arial"/>
                <a:cs typeface="Arial"/>
                <a:sym typeface="Arial"/>
              </a:rPr>
              <a:t>It is our responsibility as Principals to create the conditions in our schools that build communities of practice which encourage students to develop healthy minds and healthy relationships.  </a:t>
            </a:r>
            <a:r>
              <a:rPr lang="en-US" dirty="0">
                <a:solidFill>
                  <a:srgbClr val="2F2F2F"/>
                </a:solidFill>
                <a:highlight>
                  <a:schemeClr val="lt1"/>
                </a:highlight>
                <a:latin typeface="Calibri  "/>
                <a:ea typeface="Arial"/>
                <a:cs typeface="Arial"/>
                <a:sym typeface="Arial"/>
              </a:rPr>
              <a:t>School leaders help to create the conditions needed </a:t>
            </a:r>
            <a:r>
              <a:rPr lang="en-US" dirty="0">
                <a:solidFill>
                  <a:srgbClr val="2F2F2F"/>
                </a:solidFill>
                <a:latin typeface="Calibri  "/>
                <a:ea typeface="Arial"/>
                <a:cs typeface="Arial"/>
                <a:sym typeface="Arial"/>
              </a:rPr>
              <a:t>for respectful, safe, inclusive and accepting learning environments. Relationship building and knowing our staff and students are key aspects.  It is our responsibility to  i</a:t>
            </a:r>
            <a:r>
              <a:rPr lang="en-US" dirty="0">
                <a:solidFill>
                  <a:srgbClr val="222222"/>
                </a:solidFill>
                <a:latin typeface="Calibri  "/>
                <a:ea typeface="Arial"/>
                <a:cs typeface="Arial"/>
                <a:sym typeface="Arial"/>
              </a:rPr>
              <a:t>dentify and work collaboratively to eliminate discriminatory practices, systemic barriers and bias from our schools and classrooms to support the potential for all students to succeed</a:t>
            </a:r>
            <a:r>
              <a:rPr lang="en-US" dirty="0">
                <a:solidFill>
                  <a:srgbClr val="2F2F2F"/>
                </a:solidFill>
                <a:latin typeface="Calibri  "/>
                <a:ea typeface="Arial"/>
                <a:cs typeface="Arial"/>
                <a:sym typeface="Arial"/>
              </a:rPr>
              <a:t>.  </a:t>
            </a:r>
            <a:endParaRPr lang="en-US" sz="2500" dirty="0">
              <a:latin typeface="Calibri  "/>
            </a:endParaRPr>
          </a:p>
        </p:txBody>
      </p:sp>
      <p:sp>
        <p:nvSpPr>
          <p:cNvPr id="223" name="Google Shape;223;g934e94c636_0_0:notes"/>
          <p:cNvSpPr txBox="1">
            <a:spLocks noGrp="1"/>
          </p:cNvSpPr>
          <p:nvPr>
            <p:ph type="sldNum" idx="12"/>
          </p:nvPr>
        </p:nvSpPr>
        <p:spPr>
          <a:xfrm>
            <a:off x="4143587" y="9119474"/>
            <a:ext cx="3169920" cy="481635"/>
          </a:xfrm>
          <a:prstGeom prst="rect">
            <a:avLst/>
          </a:prstGeom>
          <a:noFill/>
          <a:ln>
            <a:noFill/>
          </a:ln>
        </p:spPr>
        <p:txBody>
          <a:bodyPr spcFirstLastPara="1" wrap="square" lIns="96645" tIns="48309" rIns="96645" bIns="48309" anchor="b" anchorCtr="0">
            <a:noAutofit/>
          </a:bodyPr>
          <a:lstStyle/>
          <a:p>
            <a:pPr algn="r">
              <a:buSzPts val="1400"/>
            </a:pPr>
            <a:fld id="{00000000-1234-1234-1234-123412341234}" type="slidenum">
              <a:rPr lang="en-CA"/>
              <a:pPr algn="r">
                <a:buSzPts val="1400"/>
              </a:pPr>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915661e1c8_0_117:notes"/>
          <p:cNvSpPr txBox="1">
            <a:spLocks noGrp="1"/>
          </p:cNvSpPr>
          <p:nvPr>
            <p:ph type="body" idx="1"/>
          </p:nvPr>
        </p:nvSpPr>
        <p:spPr>
          <a:xfrm>
            <a:off x="731520" y="4620578"/>
            <a:ext cx="5852160" cy="3780630"/>
          </a:xfrm>
          <a:prstGeom prst="rect">
            <a:avLst/>
          </a:prstGeom>
          <a:noFill/>
          <a:ln>
            <a:noFill/>
          </a:ln>
        </p:spPr>
        <p:txBody>
          <a:bodyPr spcFirstLastPara="1" wrap="square" lIns="96645" tIns="48309" rIns="96645" bIns="48309" anchor="t" anchorCtr="0">
            <a:noAutofit/>
          </a:bodyPr>
          <a:lstStyle/>
          <a:p>
            <a:pPr marL="0" indent="0">
              <a:buClr>
                <a:schemeClr val="dk1"/>
              </a:buClr>
            </a:pPr>
            <a:r>
              <a:rPr lang="en-CA" dirty="0"/>
              <a:t>Research indicates there is a clear relationship between positive student mental health and school achievement. </a:t>
            </a:r>
            <a:endParaRPr dirty="0"/>
          </a:p>
          <a:p>
            <a:pPr marL="0" indent="0">
              <a:buClr>
                <a:schemeClr val="dk1"/>
              </a:buClr>
            </a:pPr>
            <a:r>
              <a:rPr lang="en-CA" dirty="0"/>
              <a:t>When students are preoccupied with emotional concerns they cannot be fully available for learning. </a:t>
            </a:r>
            <a:endParaRPr dirty="0"/>
          </a:p>
          <a:p>
            <a:pPr marL="0" indent="0">
              <a:buClr>
                <a:schemeClr val="dk1"/>
              </a:buClr>
            </a:pPr>
            <a:endParaRPr dirty="0"/>
          </a:p>
          <a:p>
            <a:pPr marL="0" indent="0">
              <a:buClr>
                <a:schemeClr val="dk1"/>
              </a:buClr>
            </a:pPr>
            <a:r>
              <a:rPr lang="en-CA" dirty="0"/>
              <a:t>Let’s take a look at some of the research on student mental health - in this brief video clip from OCT. The video is 8 minutes in length - we will watch just the first minute. </a:t>
            </a:r>
            <a:endParaRPr dirty="0"/>
          </a:p>
          <a:p>
            <a:pPr marL="0" indent="0">
              <a:buClr>
                <a:schemeClr val="dk1"/>
              </a:buClr>
            </a:pPr>
            <a:endParaRPr dirty="0"/>
          </a:p>
          <a:p>
            <a:pPr marL="0" indent="0"/>
            <a:endParaRPr dirty="0"/>
          </a:p>
        </p:txBody>
      </p:sp>
      <p:sp>
        <p:nvSpPr>
          <p:cNvPr id="233" name="Google Shape;233;g915661e1c8_0_11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ad99e373d3_1_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ad99e373d3_1_0:notes"/>
          <p:cNvSpPr txBox="1">
            <a:spLocks noGrp="1"/>
          </p:cNvSpPr>
          <p:nvPr>
            <p:ph type="body" idx="1"/>
          </p:nvPr>
        </p:nvSpPr>
        <p:spPr>
          <a:xfrm>
            <a:off x="731520" y="4620578"/>
            <a:ext cx="5852160" cy="3780630"/>
          </a:xfrm>
          <a:prstGeom prst="rect">
            <a:avLst/>
          </a:prstGeom>
        </p:spPr>
        <p:txBody>
          <a:bodyPr spcFirstLastPara="1" wrap="square" lIns="96645" tIns="48309" rIns="96645" bIns="48309" anchor="t" anchorCtr="0">
            <a:noAutofit/>
          </a:bodyPr>
          <a:lstStyle/>
          <a:p>
            <a:pPr marL="0" indent="0">
              <a:buClr>
                <a:schemeClr val="dk1"/>
              </a:buClr>
              <a:buSzPts val="1100"/>
            </a:pPr>
            <a:r>
              <a:rPr lang="en-CA" sz="1300" i="1" dirty="0">
                <a:solidFill>
                  <a:srgbClr val="999999"/>
                </a:solidFill>
              </a:rPr>
              <a:t>Facilitator read the statement on the slide -</a:t>
            </a:r>
            <a:r>
              <a:rPr lang="en-CA" sz="1300" i="1" dirty="0"/>
              <a:t> S</a:t>
            </a:r>
            <a:r>
              <a:rPr lang="en-CA" sz="1300" i="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chools play an increasingly important role in </a:t>
            </a:r>
            <a:r>
              <a:rPr lang="en-CA" sz="1300" i="1" dirty="0"/>
              <a:t>promoting mental health for all students to inspire hope, belonging, meaning and purpose. </a:t>
            </a:r>
            <a:endParaRPr sz="1300" i="1" dirty="0"/>
          </a:p>
          <a:p>
            <a:pPr marL="0" indent="0">
              <a:buClr>
                <a:schemeClr val="dk1"/>
              </a:buClr>
              <a:buSzPts val="1100"/>
            </a:pPr>
            <a:r>
              <a:rPr lang="en-CA" sz="1300" i="1" dirty="0"/>
              <a:t>School leadership makes a difference.</a:t>
            </a:r>
            <a:endParaRPr sz="1300" i="1" dirty="0"/>
          </a:p>
          <a:p>
            <a:pPr marL="0" indent="0">
              <a:buClr>
                <a:schemeClr val="dk1"/>
              </a:buClr>
              <a:buSzPts val="1100"/>
            </a:pPr>
            <a:endParaRPr sz="1300" dirty="0"/>
          </a:p>
          <a:p>
            <a:pPr marL="0" indent="0">
              <a:buClr>
                <a:schemeClr val="dk1"/>
              </a:buClr>
              <a:buSzPts val="1100"/>
            </a:pPr>
            <a:r>
              <a:rPr lang="en-CA" sz="1300" dirty="0"/>
              <a:t>Through research and consultation with Ontario school and system leaders, School Mental Health Ontario has identified 10 top organizational conditions for us as leaders to consider and reflect upon, let's take a look…</a:t>
            </a:r>
            <a:endParaRPr sz="1300" dirty="0"/>
          </a:p>
        </p:txBody>
      </p:sp>
      <p:sp>
        <p:nvSpPr>
          <p:cNvPr id="250" name="Google Shape;250;gad99e373d3_1_0:notes"/>
          <p:cNvSpPr txBox="1">
            <a:spLocks noGrp="1"/>
          </p:cNvSpPr>
          <p:nvPr>
            <p:ph type="sldNum" idx="12"/>
          </p:nvPr>
        </p:nvSpPr>
        <p:spPr>
          <a:xfrm>
            <a:off x="4143587" y="9119474"/>
            <a:ext cx="3169920" cy="481635"/>
          </a:xfrm>
          <a:prstGeom prst="rect">
            <a:avLst/>
          </a:prstGeom>
        </p:spPr>
        <p:txBody>
          <a:bodyPr spcFirstLastPara="1" wrap="square" lIns="96645" tIns="48309" rIns="96645" bIns="48309" anchor="b" anchorCtr="0">
            <a:noAutofit/>
          </a:bodyPr>
          <a:lstStyle/>
          <a:p>
            <a:pPr algn="r">
              <a:buSzPts val="1200"/>
            </a:pPr>
            <a:fld id="{00000000-1234-1234-1234-123412341234}" type="slidenum">
              <a:rPr lang="en-CA"/>
              <a:pPr algn="r">
                <a:buSzPts val="1200"/>
              </a:pPr>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ad99e373d3_1_6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 name="Google Shape;255;gad99e373d3_1_63:notes"/>
          <p:cNvSpPr txBox="1">
            <a:spLocks noGrp="1"/>
          </p:cNvSpPr>
          <p:nvPr>
            <p:ph type="body" idx="1"/>
          </p:nvPr>
        </p:nvSpPr>
        <p:spPr>
          <a:xfrm>
            <a:off x="731520" y="4620578"/>
            <a:ext cx="5852160" cy="3780630"/>
          </a:xfrm>
          <a:prstGeom prst="rect">
            <a:avLst/>
          </a:prstGeom>
          <a:noFill/>
          <a:ln>
            <a:noFill/>
          </a:ln>
        </p:spPr>
        <p:txBody>
          <a:bodyPr spcFirstLastPara="1" wrap="square" lIns="96645" tIns="48309" rIns="96645" bIns="48309" anchor="t" anchorCtr="0">
            <a:noAutofit/>
          </a:bodyPr>
          <a:lstStyle/>
          <a:p>
            <a:pPr marL="0" indent="0">
              <a:buClr>
                <a:schemeClr val="dk1"/>
              </a:buClr>
              <a:buSzPts val="1100"/>
            </a:pPr>
            <a:r>
              <a:rPr lang="fr-CA" sz="1300" b="1" u="sng" dirty="0" err="1">
                <a:solidFill>
                  <a:schemeClr val="hlink"/>
                </a:solidFill>
              </a:rPr>
              <a:t>Mentimeter</a:t>
            </a:r>
            <a:r>
              <a:rPr lang="fr-CA" sz="1300" b="1" u="sng" dirty="0">
                <a:solidFill>
                  <a:schemeClr val="hlink"/>
                </a:solidFill>
              </a:rPr>
              <a:t> – slide 3</a:t>
            </a:r>
            <a:endParaRPr sz="1300" b="1" dirty="0">
              <a:solidFill>
                <a:srgbClr val="0B5394"/>
              </a:solidFill>
            </a:endParaRPr>
          </a:p>
          <a:p>
            <a:pPr marL="0" indent="0">
              <a:buClr>
                <a:schemeClr val="dk1"/>
              </a:buClr>
              <a:buSzPts val="1100"/>
            </a:pPr>
            <a:endParaRPr sz="1300" b="1" dirty="0">
              <a:solidFill>
                <a:srgbClr val="0B5394"/>
              </a:solidFill>
            </a:endParaRPr>
          </a:p>
          <a:p>
            <a:pPr marL="0" indent="0">
              <a:buClr>
                <a:schemeClr val="dk1"/>
              </a:buClr>
              <a:buSzPts val="1100"/>
            </a:pPr>
            <a:r>
              <a:rPr lang="en-CA" sz="1300" b="1" dirty="0">
                <a:solidFill>
                  <a:srgbClr val="0B5394"/>
                </a:solidFill>
              </a:rPr>
              <a:t>Suggested Activity Time - 2 minutes</a:t>
            </a:r>
            <a:endParaRPr sz="1300" b="1" dirty="0">
              <a:solidFill>
                <a:srgbClr val="0B5394"/>
              </a:solidFill>
            </a:endParaRPr>
          </a:p>
          <a:p>
            <a:pPr marL="0" indent="0">
              <a:buClr>
                <a:schemeClr val="dk1"/>
              </a:buClr>
              <a:buSzPts val="1100"/>
            </a:pPr>
            <a:endParaRPr lang="en-CA" sz="1300" dirty="0"/>
          </a:p>
          <a:p>
            <a:pPr marL="0" indent="0">
              <a:buClr>
                <a:schemeClr val="dk1"/>
              </a:buClr>
              <a:buSzPts val="1100"/>
            </a:pPr>
            <a:r>
              <a:rPr lang="en-CA" sz="1300" dirty="0"/>
              <a:t>As leaders, we set the conditions for educators to - promote mental health and SEL - and we also set the conditions so that educators notice when a student may be struggling and connect students with supports. This slide shows us the first 5 of 10 top organization conditions for educators. </a:t>
            </a:r>
            <a:endParaRPr sz="1300" dirty="0"/>
          </a:p>
          <a:p>
            <a:pPr marL="0" indent="0">
              <a:buSzPts val="2400"/>
            </a:pPr>
            <a:endParaRPr sz="1300" b="1" dirty="0"/>
          </a:p>
          <a:p>
            <a:pPr marL="0" indent="0">
              <a:buSzPts val="2400"/>
            </a:pPr>
            <a:r>
              <a:rPr lang="en-CA" sz="1300" dirty="0"/>
              <a:t>Let’s take a closer look at #1 and #4 on the slide here -we want you to think about your leadership actions specific to your visible commitment and the shared language used across your school</a:t>
            </a:r>
            <a:r>
              <a:rPr lang="en-CA" sz="1300" b="1" dirty="0"/>
              <a:t>.</a:t>
            </a:r>
            <a:endParaRPr sz="1300" b="1" dirty="0"/>
          </a:p>
          <a:p>
            <a:pPr marL="0" indent="0">
              <a:buSzPts val="2400"/>
            </a:pPr>
            <a:endParaRPr sz="1300" b="1" dirty="0"/>
          </a:p>
          <a:p>
            <a:pPr marL="0" indent="0">
              <a:lnSpc>
                <a:spcPct val="115000"/>
              </a:lnSpc>
              <a:buSzPts val="1100"/>
            </a:pPr>
            <a:r>
              <a:rPr lang="en-CA" sz="1300" b="1" dirty="0">
                <a:solidFill>
                  <a:srgbClr val="2F2F2F"/>
                </a:solidFill>
                <a:highlight>
                  <a:srgbClr val="FFFFFF"/>
                </a:highlight>
              </a:rPr>
              <a:t>What are the visible indicators for your staff, your students, your parents that show you are strongly committed to supporting student mental health at your school? </a:t>
            </a:r>
            <a:endParaRPr sz="1300" b="1" dirty="0">
              <a:solidFill>
                <a:srgbClr val="2F2F2F"/>
              </a:solidFill>
              <a:highlight>
                <a:srgbClr val="FFFFFF"/>
              </a:highlight>
            </a:endParaRPr>
          </a:p>
          <a:p>
            <a:pPr marL="0" indent="0">
              <a:lnSpc>
                <a:spcPct val="115000"/>
              </a:lnSpc>
              <a:spcBef>
                <a:spcPts val="1269"/>
              </a:spcBef>
              <a:buSzPts val="1100"/>
            </a:pPr>
            <a:r>
              <a:rPr lang="en-CA" sz="1300" dirty="0">
                <a:solidFill>
                  <a:srgbClr val="2F2F2F"/>
                </a:solidFill>
                <a:highlight>
                  <a:srgbClr val="FFFFFF"/>
                </a:highlight>
              </a:rPr>
              <a:t>(add your ideas to the </a:t>
            </a:r>
            <a:r>
              <a:rPr lang="en-CA" sz="1300" dirty="0" err="1">
                <a:solidFill>
                  <a:srgbClr val="2F2F2F"/>
                </a:solidFill>
                <a:highlight>
                  <a:srgbClr val="FFFFFF"/>
                </a:highlight>
              </a:rPr>
              <a:t>mentimeter</a:t>
            </a:r>
            <a:r>
              <a:rPr lang="en-CA" sz="1300" dirty="0">
                <a:solidFill>
                  <a:srgbClr val="2F2F2F"/>
                </a:solidFill>
                <a:highlight>
                  <a:srgbClr val="FFFFFF"/>
                </a:highlight>
              </a:rPr>
              <a:t> – precede your comment with the word staff, students, parent/caregiver so that we know which group the indicator is intended for)</a:t>
            </a:r>
          </a:p>
          <a:p>
            <a:pPr marL="0" indent="0">
              <a:lnSpc>
                <a:spcPct val="115000"/>
              </a:lnSpc>
              <a:spcBef>
                <a:spcPts val="1269"/>
              </a:spcBef>
              <a:buSzPts val="1100"/>
            </a:pPr>
            <a:endParaRPr sz="1300" dirty="0">
              <a:solidFill>
                <a:srgbClr val="2F2F2F"/>
              </a:solidFill>
              <a:highlight>
                <a:srgbClr val="FFFFFF"/>
              </a:highlight>
            </a:endParaRPr>
          </a:p>
          <a:p>
            <a:pPr marL="0" indent="0">
              <a:lnSpc>
                <a:spcPct val="115000"/>
              </a:lnSpc>
              <a:spcBef>
                <a:spcPts val="1269"/>
              </a:spcBef>
              <a:buSzPts val="1100"/>
            </a:pPr>
            <a:r>
              <a:rPr lang="en-CA" sz="1300" dirty="0">
                <a:solidFill>
                  <a:srgbClr val="2F2F2F"/>
                </a:solidFill>
                <a:highlight>
                  <a:srgbClr val="FFFFFF"/>
                </a:highlight>
              </a:rPr>
              <a:t>How do you build shared language for mental health and well being in your school? How could you use this resource in your school? </a:t>
            </a:r>
            <a:endParaRPr sz="1300" dirty="0">
              <a:solidFill>
                <a:srgbClr val="2F2F2F"/>
              </a:solidFill>
              <a:highlight>
                <a:srgbClr val="FFFFFF"/>
              </a:highlight>
            </a:endParaRPr>
          </a:p>
          <a:p>
            <a:pPr marL="0" indent="0">
              <a:spcBef>
                <a:spcPts val="1269"/>
              </a:spcBef>
              <a:buClr>
                <a:schemeClr val="dk1"/>
              </a:buClr>
              <a:buSzPts val="1100"/>
            </a:pPr>
            <a:r>
              <a:rPr lang="en-CA" sz="1300" dirty="0">
                <a:solidFill>
                  <a:srgbClr val="999999"/>
                </a:solidFill>
              </a:rPr>
              <a:t>Source - </a:t>
            </a:r>
            <a:r>
              <a:rPr lang="en-CA" sz="1300" u="sng" dirty="0">
                <a:solidFill>
                  <a:srgbClr val="999999"/>
                </a:solidFill>
                <a:hlinkClick r:id="rId3">
                  <a:extLst>
                    <a:ext uri="{A12FA001-AC4F-418D-AE19-62706E023703}">
                      <ahyp:hlinkClr xmlns:ahyp="http://schemas.microsoft.com/office/drawing/2018/hyperlinkcolor" val="tx"/>
                    </a:ext>
                  </a:extLst>
                </a:hlinkClick>
              </a:rPr>
              <a:t>https://smho-smso.ca/school-and-system-leaders/learn-more/mental-health-leadership-strategies/set-the-stage-with-organizational-conditions/</a:t>
            </a:r>
            <a:endParaRPr sz="1300" dirty="0">
              <a:solidFill>
                <a:srgbClr val="999999"/>
              </a:solidFill>
            </a:endParaRPr>
          </a:p>
        </p:txBody>
      </p:sp>
      <p:sp>
        <p:nvSpPr>
          <p:cNvPr id="256" name="Google Shape;256;gad99e373d3_1_63:notes"/>
          <p:cNvSpPr txBox="1">
            <a:spLocks noGrp="1"/>
          </p:cNvSpPr>
          <p:nvPr>
            <p:ph type="sldNum" idx="12"/>
          </p:nvPr>
        </p:nvSpPr>
        <p:spPr>
          <a:xfrm>
            <a:off x="4143587" y="9119474"/>
            <a:ext cx="3169920" cy="481635"/>
          </a:xfrm>
          <a:prstGeom prst="rect">
            <a:avLst/>
          </a:prstGeom>
          <a:noFill/>
          <a:ln>
            <a:noFill/>
          </a:ln>
        </p:spPr>
        <p:txBody>
          <a:bodyPr spcFirstLastPara="1" wrap="square" lIns="96645" tIns="48309" rIns="96645" bIns="48309" anchor="b" anchorCtr="0">
            <a:noAutofit/>
          </a:bodyPr>
          <a:lstStyle/>
          <a:p>
            <a:pPr algn="r">
              <a:buSzPts val="1200"/>
            </a:pPr>
            <a:fld id="{00000000-1234-1234-1234-123412341234}" type="slidenum">
              <a:rPr lang="en-CA"/>
              <a:pPr algn="r">
                <a:buSzPts val="1200"/>
              </a:pPr>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ad99e373d3_1_7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ad99e373d3_1_72:notes"/>
          <p:cNvSpPr txBox="1">
            <a:spLocks noGrp="1"/>
          </p:cNvSpPr>
          <p:nvPr>
            <p:ph type="body" idx="1"/>
          </p:nvPr>
        </p:nvSpPr>
        <p:spPr>
          <a:xfrm>
            <a:off x="731520" y="4620578"/>
            <a:ext cx="5852160" cy="3780630"/>
          </a:xfrm>
          <a:prstGeom prst="rect">
            <a:avLst/>
          </a:prstGeom>
        </p:spPr>
        <p:txBody>
          <a:bodyPr spcFirstLastPara="1" wrap="square" lIns="96645" tIns="48309" rIns="96645" bIns="48309" anchor="t" anchorCtr="0">
            <a:noAutofit/>
          </a:bodyPr>
          <a:lstStyle/>
          <a:p>
            <a:pPr marL="0" indent="0">
              <a:lnSpc>
                <a:spcPct val="120000"/>
              </a:lnSpc>
              <a:spcBef>
                <a:spcPts val="1480"/>
              </a:spcBef>
              <a:buClr>
                <a:schemeClr val="dk1"/>
              </a:buClr>
              <a:buSzPts val="1100"/>
            </a:pPr>
            <a:r>
              <a:rPr lang="en-CA" sz="1400" dirty="0">
                <a:solidFill>
                  <a:srgbClr val="2F2F2F"/>
                </a:solidFill>
                <a:highlight>
                  <a:srgbClr val="FFFFFF"/>
                </a:highlight>
                <a:latin typeface="Arial"/>
                <a:ea typeface="Arial"/>
                <a:cs typeface="Arial"/>
                <a:sym typeface="Arial"/>
              </a:rPr>
              <a:t>7. Systematic professional learning and training</a:t>
            </a:r>
            <a:endParaRPr sz="1400" dirty="0">
              <a:solidFill>
                <a:srgbClr val="2F2F2F"/>
              </a:solidFill>
              <a:highlight>
                <a:srgbClr val="FFFFFF"/>
              </a:highlight>
              <a:latin typeface="Arial"/>
              <a:ea typeface="Arial"/>
              <a:cs typeface="Arial"/>
              <a:sym typeface="Arial"/>
            </a:endParaRPr>
          </a:p>
          <a:p>
            <a:pPr marL="0" indent="0">
              <a:lnSpc>
                <a:spcPct val="115000"/>
              </a:lnSpc>
              <a:spcBef>
                <a:spcPts val="423"/>
              </a:spcBef>
            </a:pPr>
            <a:r>
              <a:rPr lang="en-CA" dirty="0">
                <a:solidFill>
                  <a:srgbClr val="2F2F2F"/>
                </a:solidFill>
                <a:highlight>
                  <a:srgbClr val="FFFFFF"/>
                </a:highlight>
                <a:latin typeface="Roboto"/>
                <a:ea typeface="Roboto"/>
                <a:cs typeface="Roboto"/>
                <a:sym typeface="Robot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0"/>
                  </a:ext>
                </a:extLst>
              </a:rPr>
              <a:t>What are the professional learning opportunities you provide to ensure all staff are ready, willing and confident to support student mental health? </a:t>
            </a:r>
            <a:endParaRPr dirty="0">
              <a:solidFill>
                <a:srgbClr val="2F2F2F"/>
              </a:solidFill>
              <a:highlight>
                <a:srgbClr val="FFFFFF"/>
              </a:highlight>
              <a:latin typeface="Roboto"/>
              <a:ea typeface="Roboto"/>
              <a:cs typeface="Roboto"/>
              <a:sym typeface="Roboto"/>
            </a:endParaRPr>
          </a:p>
        </p:txBody>
      </p:sp>
      <p:sp>
        <p:nvSpPr>
          <p:cNvPr id="266" name="Google Shape;266;gad99e373d3_1_72:notes"/>
          <p:cNvSpPr txBox="1">
            <a:spLocks noGrp="1"/>
          </p:cNvSpPr>
          <p:nvPr>
            <p:ph type="sldNum" idx="12"/>
          </p:nvPr>
        </p:nvSpPr>
        <p:spPr>
          <a:xfrm>
            <a:off x="4143587" y="9119474"/>
            <a:ext cx="3169920" cy="481635"/>
          </a:xfrm>
          <a:prstGeom prst="rect">
            <a:avLst/>
          </a:prstGeom>
        </p:spPr>
        <p:txBody>
          <a:bodyPr spcFirstLastPara="1" wrap="square" lIns="96645" tIns="48309" rIns="96645" bIns="48309" anchor="b" anchorCtr="0">
            <a:noAutofit/>
          </a:bodyPr>
          <a:lstStyle/>
          <a:p>
            <a:pPr algn="r">
              <a:buSzPts val="1200"/>
            </a:pPr>
            <a:fld id="{00000000-1234-1234-1234-123412341234}" type="slidenum">
              <a:rPr lang="en-CA"/>
              <a:pPr algn="r">
                <a:buSzPts val="1200"/>
              </a:pPr>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9146c6f319_1_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Google Shape;273;g9146c6f319_1_1:notes"/>
          <p:cNvSpPr txBox="1">
            <a:spLocks noGrp="1"/>
          </p:cNvSpPr>
          <p:nvPr>
            <p:ph type="body" idx="1"/>
          </p:nvPr>
        </p:nvSpPr>
        <p:spPr>
          <a:xfrm>
            <a:off x="731520" y="4620578"/>
            <a:ext cx="5852160" cy="3780630"/>
          </a:xfrm>
          <a:prstGeom prst="rect">
            <a:avLst/>
          </a:prstGeom>
          <a:noFill/>
          <a:ln>
            <a:noFill/>
          </a:ln>
        </p:spPr>
        <p:txBody>
          <a:bodyPr spcFirstLastPara="1" wrap="square" lIns="96645" tIns="48309" rIns="96645" bIns="48309" anchor="t" anchorCtr="0">
            <a:noAutofit/>
          </a:bodyPr>
          <a:lstStyle/>
          <a:p>
            <a:pPr marL="0" indent="0">
              <a:buClr>
                <a:schemeClr val="dk1"/>
              </a:buClr>
              <a:buSzPts val="1100"/>
            </a:pPr>
            <a:r>
              <a:rPr lang="en-CA" sz="1300" b="1" dirty="0">
                <a:solidFill>
                  <a:srgbClr val="0B5394"/>
                </a:solidFill>
                <a:latin typeface="Calibri" panose="020F0502020204030204" pitchFamily="34" charset="0"/>
                <a:cs typeface="Calibri" panose="020F0502020204030204" pitchFamily="34" charset="0"/>
              </a:rPr>
              <a:t>Suggested Activity Time - Video - 5 minutes </a:t>
            </a:r>
            <a:endParaRPr sz="1300" b="1" dirty="0">
              <a:solidFill>
                <a:srgbClr val="0B5394"/>
              </a:solidFill>
              <a:latin typeface="Calibri" panose="020F0502020204030204" pitchFamily="34" charset="0"/>
              <a:cs typeface="Calibri" panose="020F0502020204030204" pitchFamily="34" charset="0"/>
            </a:endParaRPr>
          </a:p>
          <a:p>
            <a:pPr marL="0" indent="0">
              <a:buClr>
                <a:schemeClr val="dk1"/>
              </a:buClr>
              <a:buSzPts val="1100"/>
            </a:pPr>
            <a:r>
              <a:rPr lang="en-CA" sz="1300" dirty="0">
                <a:latin typeface="Calibri" panose="020F0502020204030204" pitchFamily="34" charset="0"/>
                <a:cs typeface="Calibri" panose="020F0502020204030204" pitchFamily="34" charset="0"/>
              </a:rPr>
              <a:t>Please note the emoji here - this marks time we have built in for your personal quiet reflection and writing. </a:t>
            </a:r>
            <a:endParaRPr sz="1300" dirty="0">
              <a:latin typeface="Calibri" panose="020F0502020204030204" pitchFamily="34" charset="0"/>
              <a:cs typeface="Calibri" panose="020F0502020204030204" pitchFamily="34" charset="0"/>
            </a:endParaRPr>
          </a:p>
          <a:p>
            <a:pPr marL="0" indent="0">
              <a:buClr>
                <a:schemeClr val="dk1"/>
              </a:buClr>
              <a:buSzPts val="1100"/>
            </a:pPr>
            <a:r>
              <a:rPr lang="en-CA" sz="1300" b="1" dirty="0">
                <a:solidFill>
                  <a:srgbClr val="0B5394"/>
                </a:solidFill>
                <a:latin typeface="Calibri" panose="020F0502020204030204" pitchFamily="34" charset="0"/>
                <a:cs typeface="Calibri" panose="020F0502020204030204" pitchFamily="34" charset="0"/>
              </a:rPr>
              <a:t> </a:t>
            </a:r>
            <a:endParaRPr sz="1300" b="1" dirty="0">
              <a:latin typeface="Calibri" panose="020F0502020204030204" pitchFamily="34" charset="0"/>
              <a:cs typeface="Calibri" panose="020F0502020204030204" pitchFamily="34" charset="0"/>
            </a:endParaRPr>
          </a:p>
          <a:p>
            <a:pPr marL="0" indent="0">
              <a:lnSpc>
                <a:spcPct val="115000"/>
              </a:lnSpc>
              <a:buClr>
                <a:schemeClr val="dk1"/>
              </a:buClr>
              <a:buSzPts val="1100"/>
            </a:pPr>
            <a:r>
              <a:rPr lang="en-CA" sz="1300" dirty="0">
                <a:latin typeface="Calibri" panose="020F0502020204030204" pitchFamily="34" charset="0"/>
                <a:cs typeface="Calibri" panose="020F0502020204030204" pitchFamily="34" charset="0"/>
              </a:rPr>
              <a:t>As we work to improve our knowledge in mental health literacy - you may find that some people confuse the terms</a:t>
            </a:r>
            <a:r>
              <a:rPr lang="en-CA" sz="1300" b="1" dirty="0">
                <a:latin typeface="Calibri" panose="020F0502020204030204" pitchFamily="34" charset="0"/>
                <a:cs typeface="Calibri" panose="020F0502020204030204" pitchFamily="34" charset="0"/>
              </a:rPr>
              <a:t> mental health and mental illness. </a:t>
            </a:r>
            <a:endParaRPr sz="1300" b="1" dirty="0">
              <a:latin typeface="Calibri" panose="020F0502020204030204" pitchFamily="34" charset="0"/>
              <a:cs typeface="Calibri" panose="020F0502020204030204" pitchFamily="34" charset="0"/>
            </a:endParaRPr>
          </a:p>
          <a:p>
            <a:pPr marL="0" indent="0">
              <a:lnSpc>
                <a:spcPct val="115000"/>
              </a:lnSpc>
              <a:spcBef>
                <a:spcPts val="1691"/>
              </a:spcBef>
              <a:buClr>
                <a:schemeClr val="dk1"/>
              </a:buClr>
              <a:buSzPts val="1100"/>
            </a:pPr>
            <a:r>
              <a:rPr lang="en-CA" sz="1300" dirty="0">
                <a:latin typeface="Calibri" panose="020F0502020204030204" pitchFamily="34" charset="0"/>
                <a:cs typeface="Calibri" panose="020F0502020204030204" pitchFamily="34" charset="0"/>
              </a:rPr>
              <a:t>This brief video is one that you could share with your staff to learn how to shift your language to help with understanding - and improving our mental health literacy. </a:t>
            </a:r>
          </a:p>
          <a:p>
            <a:pPr marL="0" indent="0">
              <a:lnSpc>
                <a:spcPct val="115000"/>
              </a:lnSpc>
              <a:spcBef>
                <a:spcPts val="1691"/>
              </a:spcBef>
              <a:buClr>
                <a:schemeClr val="dk1"/>
              </a:buClr>
              <a:buSzPts val="1100"/>
            </a:pPr>
            <a:endParaRPr sz="1300" dirty="0">
              <a:latin typeface="Calibri" panose="020F0502020204030204" pitchFamily="34" charset="0"/>
              <a:cs typeface="Calibri" panose="020F0502020204030204" pitchFamily="34" charset="0"/>
            </a:endParaRPr>
          </a:p>
          <a:p>
            <a:pPr marL="0" indent="0">
              <a:lnSpc>
                <a:spcPct val="115000"/>
              </a:lnSpc>
              <a:spcBef>
                <a:spcPts val="1691"/>
              </a:spcBef>
              <a:buClr>
                <a:schemeClr val="dk1"/>
              </a:buClr>
              <a:buSzPts val="1100"/>
            </a:pPr>
            <a:r>
              <a:rPr lang="en-CA" sz="1300" dirty="0">
                <a:latin typeface="Calibri" panose="020F0502020204030204" pitchFamily="34" charset="0"/>
                <a:cs typeface="Calibri" panose="020F0502020204030204" pitchFamily="34" charset="0"/>
              </a:rPr>
              <a:t>As we view this video - please consider….So what?  Now what? - Share a few comments, that reflect - how you might you use this video with your staff?  </a:t>
            </a:r>
            <a:r>
              <a:rPr lang="en-CA" sz="1300" dirty="0">
                <a:highlight>
                  <a:srgbClr val="FFFF00"/>
                </a:highlight>
                <a:latin typeface="Calibri" panose="020F0502020204030204" pitchFamily="34" charset="0"/>
                <a:cs typeface="Calibri" panose="020F0502020204030204" pitchFamily="34" charset="0"/>
              </a:rPr>
              <a:t>(</a:t>
            </a:r>
            <a:r>
              <a:rPr lang="en-CA" sz="1300" i="1" dirty="0">
                <a:highlight>
                  <a:srgbClr val="FFFF00"/>
                </a:highlight>
                <a:latin typeface="Calibri" panose="020F0502020204030204" pitchFamily="34" charset="0"/>
                <a:cs typeface="Calibri" panose="020F0502020204030204" pitchFamily="34" charset="0"/>
              </a:rPr>
              <a:t>use in the chat box</a:t>
            </a:r>
            <a:r>
              <a:rPr lang="en-CA" sz="1300" dirty="0">
                <a:highlight>
                  <a:srgbClr val="FFFF00"/>
                </a:highlight>
                <a:latin typeface="Calibri" panose="020F0502020204030204" pitchFamily="34" charset="0"/>
                <a:cs typeface="Calibri" panose="020F0502020204030204" pitchFamily="34" charset="0"/>
              </a:rPr>
              <a:t>) </a:t>
            </a:r>
          </a:p>
          <a:p>
            <a:pPr marL="0" indent="0">
              <a:lnSpc>
                <a:spcPct val="115000"/>
              </a:lnSpc>
              <a:spcBef>
                <a:spcPts val="1691"/>
              </a:spcBef>
              <a:buClr>
                <a:schemeClr val="dk1"/>
              </a:buClr>
              <a:buSzPts val="1100"/>
            </a:pPr>
            <a:endParaRPr sz="1300" dirty="0">
              <a:highlight>
                <a:srgbClr val="FFFF00"/>
              </a:highlight>
              <a:latin typeface="Calibri" panose="020F0502020204030204" pitchFamily="34" charset="0"/>
              <a:cs typeface="Calibri" panose="020F0502020204030204" pitchFamily="34" charset="0"/>
            </a:endParaRPr>
          </a:p>
          <a:p>
            <a:pPr marL="0" indent="0">
              <a:lnSpc>
                <a:spcPct val="115000"/>
              </a:lnSpc>
              <a:spcBef>
                <a:spcPts val="1691"/>
              </a:spcBef>
              <a:buClr>
                <a:schemeClr val="dk1"/>
              </a:buClr>
              <a:buSzPts val="1100"/>
            </a:pPr>
            <a:r>
              <a:rPr lang="en-CA" sz="1300" u="sng" dirty="0">
                <a:solidFill>
                  <a:srgbClr val="0097A7"/>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WATCH VIDEO</a:t>
            </a:r>
            <a:r>
              <a:rPr lang="en-CA" sz="1300" dirty="0">
                <a:latin typeface="Calibri" panose="020F0502020204030204" pitchFamily="34" charset="0"/>
                <a:cs typeface="Calibri" panose="020F0502020204030204" pitchFamily="34" charset="0"/>
              </a:rPr>
              <a:t> - link video in the chat group </a:t>
            </a:r>
            <a:endParaRPr sz="1300" b="1" dirty="0">
              <a:solidFill>
                <a:srgbClr val="6D6E71"/>
              </a:solidFill>
              <a:latin typeface="Calibri" panose="020F0502020204030204" pitchFamily="34" charset="0"/>
              <a:cs typeface="Calibri" panose="020F0502020204030204" pitchFamily="34" charset="0"/>
            </a:endParaRPr>
          </a:p>
          <a:p>
            <a:pPr marL="0" indent="0">
              <a:lnSpc>
                <a:spcPct val="115000"/>
              </a:lnSpc>
              <a:spcBef>
                <a:spcPts val="1691"/>
              </a:spcBef>
              <a:buClr>
                <a:schemeClr val="dk1"/>
              </a:buClr>
              <a:buSzPts val="1100"/>
            </a:pPr>
            <a:r>
              <a:rPr lang="en-CA" sz="1300" dirty="0">
                <a:latin typeface="Calibri" panose="020F0502020204030204" pitchFamily="34" charset="0"/>
                <a:cs typeface="Calibri" panose="020F0502020204030204" pitchFamily="34" charset="0"/>
              </a:rPr>
              <a:t>On the right side of the slide is the Dual Continuum Model - from School Mental Health Ontario.  While you might imagine mental health on one side of a continuum, and mental illness on the other, it is probably more complex than that. This dual continuum model allows a more comprehensive way of looking mental health and mental illness </a:t>
            </a:r>
            <a:endParaRPr sz="1300" dirty="0">
              <a:latin typeface="Calibri" panose="020F0502020204030204" pitchFamily="34" charset="0"/>
              <a:cs typeface="Calibri" panose="020F0502020204030204" pitchFamily="34" charset="0"/>
            </a:endParaRPr>
          </a:p>
          <a:p>
            <a:pPr marL="0" indent="0">
              <a:spcBef>
                <a:spcPts val="1691"/>
              </a:spcBef>
              <a:buClr>
                <a:schemeClr val="dk1"/>
              </a:buClr>
              <a:buSzPts val="1100"/>
            </a:pPr>
            <a:r>
              <a:rPr lang="en-CA" sz="1300" dirty="0">
                <a:latin typeface="Calibri" panose="020F0502020204030204" pitchFamily="34" charset="0"/>
                <a:cs typeface="Calibri" panose="020F0502020204030204" pitchFamily="34" charset="0"/>
              </a:rPr>
              <a:t>Mental illness and Mental Well Being (or positive mental health) are 2 different concepts - not opposite - they are separate - yet interconnected.  </a:t>
            </a:r>
            <a:endParaRPr sz="1300" dirty="0">
              <a:latin typeface="Calibri" panose="020F0502020204030204" pitchFamily="34" charset="0"/>
              <a:cs typeface="Calibri" panose="020F0502020204030204" pitchFamily="34" charset="0"/>
            </a:endParaRPr>
          </a:p>
          <a:p>
            <a:pPr marL="0" indent="0">
              <a:buClr>
                <a:schemeClr val="dk1"/>
              </a:buClr>
              <a:buSzPts val="1100"/>
            </a:pPr>
            <a:endParaRPr sz="1300" dirty="0">
              <a:solidFill>
                <a:srgbClr val="222222"/>
              </a:solidFill>
              <a:highlight>
                <a:schemeClr val="lt1"/>
              </a:highlight>
              <a:latin typeface="Calibri" panose="020F0502020204030204" pitchFamily="34" charset="0"/>
              <a:cs typeface="Calibri" panose="020F0502020204030204" pitchFamily="34" charset="0"/>
            </a:endParaRPr>
          </a:p>
          <a:p>
            <a:pPr marL="0" indent="0">
              <a:lnSpc>
                <a:spcPct val="115000"/>
              </a:lnSpc>
              <a:buClr>
                <a:schemeClr val="dk1"/>
              </a:buClr>
              <a:buSzPts val="1100"/>
            </a:pPr>
            <a:r>
              <a:rPr lang="en-CA" sz="1300" dirty="0">
                <a:latin typeface="Calibri" panose="020F0502020204030204" pitchFamily="34" charset="0"/>
                <a:cs typeface="Calibri" panose="020F0502020204030204" pitchFamily="34" charset="0"/>
              </a:rPr>
              <a:t>You can have a mental illness, and still have good mental health (just like you can have diabetes, and still feel healthy). The key is to know how to manage your symptoms and to live fully, in spite of the challenges you face.</a:t>
            </a:r>
            <a:endParaRPr sz="1300" b="1" dirty="0">
              <a:latin typeface="Calibri" panose="020F0502020204030204" pitchFamily="34" charset="0"/>
              <a:cs typeface="Calibri" panose="020F0502020204030204" pitchFamily="34" charset="0"/>
            </a:endParaRPr>
          </a:p>
          <a:p>
            <a:pPr marL="0" indent="0">
              <a:spcBef>
                <a:spcPts val="1691"/>
              </a:spcBef>
              <a:buClr>
                <a:schemeClr val="dk1"/>
              </a:buClr>
            </a:pPr>
            <a:r>
              <a:rPr lang="en-CA" sz="1300" dirty="0">
                <a:solidFill>
                  <a:srgbClr val="222222"/>
                </a:solidFill>
                <a:highlight>
                  <a:schemeClr val="lt1"/>
                </a:highlight>
                <a:latin typeface="Calibri" panose="020F0502020204030204" pitchFamily="34" charset="0"/>
                <a:cs typeface="Calibri" panose="020F0502020204030204" pitchFamily="34" charset="0"/>
              </a:rPr>
              <a:t>To understand how we can help and guide our students to have positive mental health - the AIM Model for the tiered system of support can help us design and monitor positive mental health work in our schools...let’s take a look….</a:t>
            </a:r>
            <a:endParaRPr sz="1300" dirty="0">
              <a:latin typeface="Calibri" panose="020F0502020204030204" pitchFamily="34" charset="0"/>
              <a:cs typeface="Calibri" panose="020F0502020204030204" pitchFamily="34" charset="0"/>
            </a:endParaRPr>
          </a:p>
        </p:txBody>
      </p:sp>
      <p:sp>
        <p:nvSpPr>
          <p:cNvPr id="274" name="Google Shape;274;g9146c6f319_1_1:notes"/>
          <p:cNvSpPr txBox="1">
            <a:spLocks noGrp="1"/>
          </p:cNvSpPr>
          <p:nvPr>
            <p:ph type="sldNum" idx="12"/>
          </p:nvPr>
        </p:nvSpPr>
        <p:spPr>
          <a:xfrm>
            <a:off x="4143587" y="9119474"/>
            <a:ext cx="3169920" cy="481635"/>
          </a:xfrm>
          <a:prstGeom prst="rect">
            <a:avLst/>
          </a:prstGeom>
          <a:noFill/>
          <a:ln>
            <a:noFill/>
          </a:ln>
        </p:spPr>
        <p:txBody>
          <a:bodyPr spcFirstLastPara="1" wrap="square" lIns="96645" tIns="48309" rIns="96645" bIns="48309" anchor="b" anchorCtr="0">
            <a:noAutofit/>
          </a:bodyPr>
          <a:lstStyle/>
          <a:p>
            <a:pPr algn="r">
              <a:buSzPts val="1400"/>
            </a:pPr>
            <a:fld id="{00000000-1234-1234-1234-123412341234}" type="slidenum">
              <a:rPr lang="en-CA"/>
              <a:pPr algn="r">
                <a:buSzPts val="1400"/>
              </a:pPr>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94f17406a1_3_1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g94f17406a1_3_16:notes"/>
          <p:cNvSpPr txBox="1">
            <a:spLocks noGrp="1"/>
          </p:cNvSpPr>
          <p:nvPr>
            <p:ph type="body" idx="1"/>
          </p:nvPr>
        </p:nvSpPr>
        <p:spPr>
          <a:xfrm>
            <a:off x="731520" y="4620578"/>
            <a:ext cx="5852160" cy="3780630"/>
          </a:xfrm>
          <a:prstGeom prst="rect">
            <a:avLst/>
          </a:prstGeom>
          <a:noFill/>
          <a:ln>
            <a:noFill/>
          </a:ln>
        </p:spPr>
        <p:txBody>
          <a:bodyPr spcFirstLastPara="1" wrap="square" lIns="96645" tIns="48309" rIns="96645" bIns="48309" anchor="t" anchorCtr="0">
            <a:noAutofit/>
          </a:bodyPr>
          <a:lstStyle/>
          <a:p>
            <a:pPr marL="0" indent="0">
              <a:buClr>
                <a:schemeClr val="dk1"/>
              </a:buClr>
            </a:pPr>
            <a:r>
              <a:rPr lang="en-CA" sz="1300" dirty="0">
                <a:solidFill>
                  <a:srgbClr val="999999"/>
                </a:solidFill>
                <a:latin typeface="Calibri" panose="020F0502020204030204" pitchFamily="34" charset="0"/>
                <a:ea typeface="Arial"/>
                <a:cs typeface="Calibri" panose="020F0502020204030204" pitchFamily="34" charset="0"/>
                <a:sym typeface="Arial"/>
              </a:rPr>
              <a:t>Facilit</a:t>
            </a:r>
            <a:r>
              <a:rPr lang="en-CA" sz="1300" dirty="0">
                <a:solidFill>
                  <a:srgbClr val="999999"/>
                </a:solidFill>
                <a:latin typeface="Calibri" panose="020F0502020204030204" pitchFamily="34" charset="0"/>
                <a:cs typeface="Calibri" panose="020F0502020204030204" pitchFamily="34" charset="0"/>
              </a:rPr>
              <a:t>ator to read MH definition from slide - Mental Health is….</a:t>
            </a:r>
            <a:endParaRPr sz="1300" dirty="0">
              <a:solidFill>
                <a:srgbClr val="999999"/>
              </a:solidFill>
              <a:latin typeface="Calibri" panose="020F0502020204030204" pitchFamily="34" charset="0"/>
              <a:cs typeface="Calibri" panose="020F0502020204030204" pitchFamily="34" charset="0"/>
            </a:endParaRPr>
          </a:p>
          <a:p>
            <a:pPr marL="0" indent="0">
              <a:buClr>
                <a:schemeClr val="dk1"/>
              </a:buClr>
            </a:pPr>
            <a:endParaRPr sz="1300" dirty="0">
              <a:latin typeface="Calibri" panose="020F0502020204030204" pitchFamily="34" charset="0"/>
              <a:cs typeface="Calibri" panose="020F0502020204030204" pitchFamily="34" charset="0"/>
            </a:endParaRPr>
          </a:p>
          <a:p>
            <a:pPr marL="0" indent="0">
              <a:lnSpc>
                <a:spcPct val="115000"/>
              </a:lnSpc>
              <a:spcBef>
                <a:spcPts val="740"/>
              </a:spcBef>
              <a:buClr>
                <a:schemeClr val="dk1"/>
              </a:buClr>
              <a:buSzPts val="1100"/>
            </a:pPr>
            <a:r>
              <a:rPr lang="en-CA" sz="1300" dirty="0">
                <a:latin typeface="Calibri" panose="020F0502020204030204" pitchFamily="34" charset="0"/>
                <a:cs typeface="Calibri" panose="020F0502020204030204" pitchFamily="34" charset="0"/>
              </a:rPr>
              <a:t>In addition - as a definition of MENTAL HEALTH - The World Health Organization stresses the positive dimension of mental health through their definition of mental health...</a:t>
            </a:r>
            <a:endParaRPr sz="1300" dirty="0">
              <a:solidFill>
                <a:srgbClr val="6D6E71"/>
              </a:solidFill>
              <a:latin typeface="Calibri" panose="020F0502020204030204" pitchFamily="34" charset="0"/>
              <a:cs typeface="Calibri" panose="020F0502020204030204" pitchFamily="34" charset="0"/>
            </a:endParaRPr>
          </a:p>
          <a:p>
            <a:pPr marL="0" indent="0">
              <a:lnSpc>
                <a:spcPct val="115000"/>
              </a:lnSpc>
              <a:spcBef>
                <a:spcPts val="740"/>
              </a:spcBef>
              <a:buClr>
                <a:schemeClr val="dk1"/>
              </a:buClr>
              <a:buSzPts val="1100"/>
            </a:pPr>
            <a:r>
              <a:rPr lang="en-CA" sz="1300" dirty="0">
                <a:latin typeface="Calibri" panose="020F0502020204030204" pitchFamily="34" charset="0"/>
                <a:cs typeface="Calibri" panose="020F0502020204030204" pitchFamily="34" charset="0"/>
              </a:rPr>
              <a:t>“Health is a state of complete physical, mental and social well-being and not merely the absence of disease or infirmity.”</a:t>
            </a:r>
            <a:endParaRPr sz="1300" dirty="0">
              <a:latin typeface="Calibri" panose="020F0502020204030204" pitchFamily="34" charset="0"/>
              <a:cs typeface="Calibri" panose="020F0502020204030204" pitchFamily="34" charset="0"/>
            </a:endParaRPr>
          </a:p>
          <a:p>
            <a:pPr marL="0" indent="0">
              <a:buClr>
                <a:schemeClr val="dk1"/>
              </a:buClr>
            </a:pPr>
            <a:endParaRPr sz="1300" dirty="0">
              <a:latin typeface="Calibri" panose="020F0502020204030204" pitchFamily="34" charset="0"/>
              <a:cs typeface="Calibri" panose="020F0502020204030204" pitchFamily="34" charset="0"/>
            </a:endParaRPr>
          </a:p>
          <a:p>
            <a:pPr marL="0" indent="0">
              <a:buClr>
                <a:schemeClr val="dk1"/>
              </a:buClr>
            </a:pPr>
            <a:r>
              <a:rPr lang="en-CA" sz="1300" dirty="0">
                <a:latin typeface="Calibri" panose="020F0502020204030204" pitchFamily="34" charset="0"/>
                <a:cs typeface="Calibri" panose="020F0502020204030204" pitchFamily="34" charset="0"/>
              </a:rPr>
              <a:t>Shown on the right side of the slide is a resource that can help in your programming and school wide planning to further support student mental health.  </a:t>
            </a:r>
            <a:endParaRPr sz="1300" i="1" dirty="0">
              <a:latin typeface="Calibri" panose="020F0502020204030204" pitchFamily="34" charset="0"/>
              <a:cs typeface="Calibri" panose="020F0502020204030204" pitchFamily="34" charset="0"/>
            </a:endParaRPr>
          </a:p>
          <a:p>
            <a:pPr marL="0" indent="0">
              <a:buClr>
                <a:schemeClr val="dk1"/>
              </a:buClr>
            </a:pPr>
            <a:endParaRPr sz="1300" dirty="0">
              <a:latin typeface="Calibri" panose="020F0502020204030204" pitchFamily="34" charset="0"/>
              <a:cs typeface="Calibri" panose="020F0502020204030204" pitchFamily="34" charset="0"/>
            </a:endParaRPr>
          </a:p>
          <a:p>
            <a:pPr marL="0" indent="0">
              <a:buClr>
                <a:schemeClr val="dk1"/>
              </a:buClr>
            </a:pPr>
            <a:r>
              <a:rPr lang="en-CA" sz="1300" u="sng" dirty="0">
                <a:solidFill>
                  <a:srgbClr val="0097A7"/>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Supporting Minds - Strategies at a Glance </a:t>
            </a:r>
            <a:endParaRPr sz="1300" dirty="0">
              <a:latin typeface="Calibri" panose="020F0502020204030204" pitchFamily="34" charset="0"/>
              <a:cs typeface="Calibri" panose="020F0502020204030204" pitchFamily="34" charset="0"/>
            </a:endParaRPr>
          </a:p>
          <a:p>
            <a:pPr marL="0" indent="0">
              <a:buClr>
                <a:schemeClr val="dk1"/>
              </a:buClr>
            </a:pPr>
            <a:endParaRPr sz="1300" dirty="0">
              <a:latin typeface="Calibri" panose="020F0502020204030204" pitchFamily="34" charset="0"/>
              <a:cs typeface="Calibri" panose="020F0502020204030204" pitchFamily="34" charset="0"/>
            </a:endParaRPr>
          </a:p>
          <a:p>
            <a:pPr marL="0" indent="0">
              <a:buClr>
                <a:schemeClr val="dk1"/>
              </a:buClr>
            </a:pPr>
            <a:r>
              <a:rPr lang="en-CA" sz="1300" dirty="0">
                <a:latin typeface="Calibri" panose="020F0502020204030204" pitchFamily="34" charset="0"/>
                <a:cs typeface="Calibri" panose="020F0502020204030204" pitchFamily="34" charset="0"/>
              </a:rPr>
              <a:t>As Principals, you likely have used the Ministry document - Supporting Minds. SMH-ON has a support document entitled </a:t>
            </a:r>
            <a:r>
              <a:rPr lang="en-CA" sz="1300" b="1" dirty="0">
                <a:latin typeface="Calibri" panose="020F0502020204030204" pitchFamily="34" charset="0"/>
                <a:cs typeface="Calibri" panose="020F0502020204030204" pitchFamily="34" charset="0"/>
              </a:rPr>
              <a:t>Supporting Minds - Strategies at a Glance </a:t>
            </a:r>
            <a:r>
              <a:rPr lang="en-CA" sz="1300" i="1" dirty="0">
                <a:highlight>
                  <a:srgbClr val="FFFF00"/>
                </a:highlight>
                <a:latin typeface="Calibri" panose="020F0502020204030204" pitchFamily="34" charset="0"/>
                <a:cs typeface="Calibri" panose="020F0502020204030204" pitchFamily="34" charset="0"/>
              </a:rPr>
              <a:t>(highlight resource in the split screen, scrolling)</a:t>
            </a:r>
            <a:r>
              <a:rPr lang="en-CA" sz="1300" i="1" dirty="0">
                <a:latin typeface="Calibri" panose="020F0502020204030204" pitchFamily="34" charset="0"/>
                <a:cs typeface="Calibri" panose="020F0502020204030204" pitchFamily="34" charset="0"/>
              </a:rPr>
              <a:t> </a:t>
            </a:r>
            <a:endParaRPr sz="1300" i="1" dirty="0">
              <a:latin typeface="Calibri" panose="020F0502020204030204" pitchFamily="34" charset="0"/>
              <a:cs typeface="Calibri" panose="020F0502020204030204" pitchFamily="34" charset="0"/>
            </a:endParaRPr>
          </a:p>
          <a:p>
            <a:pPr marL="0" indent="0">
              <a:buClr>
                <a:schemeClr val="dk1"/>
              </a:buClr>
            </a:pPr>
            <a:r>
              <a:rPr lang="en-CA" sz="1300" i="1" dirty="0">
                <a:latin typeface="Calibri" panose="020F0502020204030204" pitchFamily="34" charset="0"/>
                <a:cs typeface="Calibri" panose="020F0502020204030204" pitchFamily="34" charset="0"/>
              </a:rPr>
              <a:t> </a:t>
            </a:r>
            <a:endParaRPr sz="1300" i="1" dirty="0">
              <a:latin typeface="Calibri" panose="020F0502020204030204" pitchFamily="34" charset="0"/>
              <a:cs typeface="Calibri" panose="020F0502020204030204" pitchFamily="34" charset="0"/>
            </a:endParaRPr>
          </a:p>
          <a:p>
            <a:pPr marL="0" indent="0">
              <a:buClr>
                <a:schemeClr val="dk1"/>
              </a:buClr>
            </a:pPr>
            <a:r>
              <a:rPr lang="en-CA" sz="1300" b="1" dirty="0">
                <a:latin typeface="Calibri" panose="020F0502020204030204" pitchFamily="34" charset="0"/>
                <a:cs typeface="Calibri" panose="020F0502020204030204" pitchFamily="34" charset="0"/>
              </a:rPr>
              <a:t>Supporting Minds - Strategies at a Glance</a:t>
            </a:r>
            <a:r>
              <a:rPr lang="en-CA" sz="1300" dirty="0">
                <a:latin typeface="Calibri" panose="020F0502020204030204" pitchFamily="34" charset="0"/>
                <a:cs typeface="Calibri" panose="020F0502020204030204" pitchFamily="34" charset="0"/>
              </a:rPr>
              <a:t> can be used as a resource during your in-school team meetings.  Some students will require additional support because of stressful circumstances, vulnerabilities, or experience of trauma. When your school staff recognize that a student is struggling - have very specific information for support of mental health problems. Some students may need educational supports guided by an IEP - this document can assist a school team in selecting and documenting strategies for success. </a:t>
            </a:r>
            <a:endParaRPr sz="1300" dirty="0">
              <a:latin typeface="Calibri" panose="020F0502020204030204" pitchFamily="34" charset="0"/>
              <a:cs typeface="Calibri" panose="020F0502020204030204" pitchFamily="34" charset="0"/>
            </a:endParaRPr>
          </a:p>
        </p:txBody>
      </p:sp>
      <p:sp>
        <p:nvSpPr>
          <p:cNvPr id="286" name="Google Shape;286;g94f17406a1_3_16:notes"/>
          <p:cNvSpPr txBox="1">
            <a:spLocks noGrp="1"/>
          </p:cNvSpPr>
          <p:nvPr>
            <p:ph type="sldNum" idx="12"/>
          </p:nvPr>
        </p:nvSpPr>
        <p:spPr>
          <a:xfrm>
            <a:off x="4143587" y="9119474"/>
            <a:ext cx="3169920" cy="481635"/>
          </a:xfrm>
          <a:prstGeom prst="rect">
            <a:avLst/>
          </a:prstGeom>
          <a:noFill/>
          <a:ln>
            <a:noFill/>
          </a:ln>
        </p:spPr>
        <p:txBody>
          <a:bodyPr spcFirstLastPara="1" wrap="square" lIns="96645" tIns="48309" rIns="96645" bIns="48309" anchor="b" anchorCtr="0">
            <a:noAutofit/>
          </a:bodyPr>
          <a:lstStyle/>
          <a:p>
            <a:pPr algn="r">
              <a:buSzPts val="1400"/>
            </a:pPr>
            <a:fld id="{00000000-1234-1234-1234-123412341234}" type="slidenum">
              <a:rPr lang="en-CA"/>
              <a:pPr algn="r">
                <a:buSzPts val="1400"/>
              </a:pPr>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ad99e373d3_1_136:notes"/>
          <p:cNvSpPr txBox="1">
            <a:spLocks noGrp="1"/>
          </p:cNvSpPr>
          <p:nvPr>
            <p:ph type="body" idx="1"/>
          </p:nvPr>
        </p:nvSpPr>
        <p:spPr>
          <a:xfrm>
            <a:off x="731520" y="4620578"/>
            <a:ext cx="5852160" cy="3780630"/>
          </a:xfrm>
          <a:prstGeom prst="rect">
            <a:avLst/>
          </a:prstGeom>
          <a:noFill/>
          <a:ln>
            <a:noFill/>
          </a:ln>
        </p:spPr>
        <p:txBody>
          <a:bodyPr spcFirstLastPara="1" wrap="square" lIns="96645" tIns="48309" rIns="96645" bIns="48309" anchor="t" anchorCtr="0">
            <a:noAutofit/>
          </a:bodyPr>
          <a:lstStyle/>
          <a:p>
            <a:pPr marL="0" indent="0"/>
            <a:r>
              <a:rPr lang="en-CA" sz="1300" dirty="0">
                <a:solidFill>
                  <a:srgbClr val="2F2F2F"/>
                </a:solidFill>
                <a:highlight>
                  <a:srgbClr val="FFFFFF"/>
                </a:highlight>
                <a:latin typeface="Calibri" panose="020F0502020204030204" pitchFamily="34" charset="0"/>
                <a:cs typeface="Calibri" panose="020F0502020204030204" pitchFamily="34" charset="0"/>
              </a:rPr>
              <a:t>The Aligned and Integrated Model (AIM), outlines a multi-tiered system of support for Ontario schools, and </a:t>
            </a:r>
            <a:r>
              <a:rPr lang="en-CA" sz="1300" dirty="0">
                <a:solidFill>
                  <a:srgbClr val="2F2F2F"/>
                </a:solidFill>
                <a:highlight>
                  <a:srgbClr val="FFFFFF"/>
                </a:highlight>
                <a:latin typeface="Calibri" panose="020F0502020204030204" pitchFamily="34" charset="0"/>
                <a:cs typeface="Calibri" panose="020F050202020403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1"/>
                  </a:ext>
                </a:extLst>
              </a:rPr>
              <a:t>emphasizes</a:t>
            </a:r>
            <a:r>
              <a:rPr lang="en-CA" sz="1300" dirty="0">
                <a:solidFill>
                  <a:srgbClr val="2F2F2F"/>
                </a:solidFill>
                <a:highlight>
                  <a:srgbClr val="FFFFFF"/>
                </a:highlight>
                <a:latin typeface="Calibri" panose="020F0502020204030204" pitchFamily="34" charset="0"/>
                <a:cs typeface="Calibri" panose="020F0502020204030204" pitchFamily="34" charset="0"/>
              </a:rPr>
              <a:t> that most of the work of schools is, or should be, focused on tier 1 (mental health promotion) and tier 2 (prevention) services. </a:t>
            </a:r>
          </a:p>
          <a:p>
            <a:pPr marL="0" indent="0"/>
            <a:endParaRPr sz="1300" dirty="0">
              <a:solidFill>
                <a:srgbClr val="2F2F2F"/>
              </a:solidFill>
              <a:highlight>
                <a:srgbClr val="FFFFFF"/>
              </a:highlight>
              <a:latin typeface="Calibri" panose="020F0502020204030204" pitchFamily="34" charset="0"/>
              <a:cs typeface="Calibri" panose="020F0502020204030204" pitchFamily="34" charset="0"/>
            </a:endParaRPr>
          </a:p>
          <a:p>
            <a:pPr marL="0" indent="0"/>
            <a:r>
              <a:rPr lang="en-CA" sz="1300" dirty="0">
                <a:solidFill>
                  <a:srgbClr val="2F2F2F"/>
                </a:solidFill>
                <a:highlight>
                  <a:srgbClr val="FFFFFF"/>
                </a:highlight>
                <a:latin typeface="Calibri" panose="020F0502020204030204" pitchFamily="34" charset="0"/>
                <a:cs typeface="Calibri" panose="020F0502020204030204" pitchFamily="34" charset="0"/>
              </a:rPr>
              <a:t>This model is designed to help with your school improvement planning. When you </a:t>
            </a:r>
            <a:r>
              <a:rPr lang="en-CA" sz="1300" u="sng" dirty="0">
                <a:solidFill>
                  <a:schemeClr val="hlink"/>
                </a:solidFill>
                <a:highlight>
                  <a:srgbClr val="FFFFFF"/>
                </a:highlight>
                <a:latin typeface="Calibri" panose="020F0502020204030204" pitchFamily="34" charset="0"/>
                <a:cs typeface="Calibri" panose="020F0502020204030204" pitchFamily="34" charset="0"/>
                <a:hlinkClick r:id="rId3"/>
              </a:rPr>
              <a:t>think in tiers</a:t>
            </a:r>
            <a:r>
              <a:rPr lang="en-CA" sz="1300" dirty="0">
                <a:solidFill>
                  <a:srgbClr val="2F2F2F"/>
                </a:solidFill>
                <a:highlight>
                  <a:srgbClr val="FFFFFF"/>
                </a:highlight>
                <a:latin typeface="Calibri" panose="020F0502020204030204" pitchFamily="34" charset="0"/>
                <a:cs typeface="Calibri" panose="020F0502020204030204" pitchFamily="34" charset="0"/>
              </a:rPr>
              <a:t>, you can effectively design and monitor mental health services for your school. </a:t>
            </a:r>
            <a:endParaRPr sz="1300" dirty="0">
              <a:solidFill>
                <a:srgbClr val="2F2F2F"/>
              </a:solidFill>
              <a:highlight>
                <a:srgbClr val="FFFFFF"/>
              </a:highlight>
              <a:latin typeface="Calibri" panose="020F0502020204030204" pitchFamily="34" charset="0"/>
              <a:cs typeface="Calibri" panose="020F0502020204030204" pitchFamily="34" charset="0"/>
            </a:endParaRPr>
          </a:p>
        </p:txBody>
      </p:sp>
      <p:sp>
        <p:nvSpPr>
          <p:cNvPr id="293" name="Google Shape;293;gad99e373d3_1_13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92f7c8325d_0_61:notes"/>
          <p:cNvSpPr txBox="1">
            <a:spLocks noGrp="1"/>
          </p:cNvSpPr>
          <p:nvPr>
            <p:ph type="body" idx="1"/>
          </p:nvPr>
        </p:nvSpPr>
        <p:spPr>
          <a:xfrm>
            <a:off x="731520" y="4620578"/>
            <a:ext cx="5852160" cy="3780630"/>
          </a:xfrm>
          <a:prstGeom prst="rect">
            <a:avLst/>
          </a:prstGeom>
          <a:noFill/>
          <a:ln>
            <a:noFill/>
          </a:ln>
        </p:spPr>
        <p:txBody>
          <a:bodyPr spcFirstLastPara="1" wrap="square" lIns="96645" tIns="48309" rIns="96645" bIns="48309" anchor="t" anchorCtr="0">
            <a:noAutofit/>
          </a:bodyPr>
          <a:lstStyle/>
          <a:p>
            <a:pPr marL="0" indent="0">
              <a:buClr>
                <a:schemeClr val="dk1"/>
              </a:buClr>
            </a:pPr>
            <a:r>
              <a:rPr lang="en-US" sz="1300" dirty="0"/>
              <a:t>Facilitator Introductions</a:t>
            </a:r>
            <a:endParaRPr dirty="0"/>
          </a:p>
          <a:p>
            <a:pPr marL="0" indent="0">
              <a:buClr>
                <a:schemeClr val="dk1"/>
              </a:buClr>
            </a:pPr>
            <a:endParaRPr dirty="0"/>
          </a:p>
          <a:p>
            <a:pPr marL="0" indent="0">
              <a:buClr>
                <a:schemeClr val="dk1"/>
              </a:buClr>
            </a:pPr>
            <a:r>
              <a:rPr lang="en-CA" dirty="0"/>
              <a:t>Welcome to the first of three webinars designed to support principals and vice-principals in creating Mentally Healthy schools in Ontario. These webinars are hosted by ADFO, CPCO and OPC - in partnership with School Mental Health Ontario. </a:t>
            </a:r>
            <a:endParaRPr dirty="0"/>
          </a:p>
          <a:p>
            <a:pPr marL="0" indent="0">
              <a:buClr>
                <a:schemeClr val="dk1"/>
              </a:buClr>
            </a:pPr>
            <a:endParaRPr dirty="0"/>
          </a:p>
          <a:p>
            <a:pPr marL="0" indent="0">
              <a:buClr>
                <a:schemeClr val="dk1"/>
              </a:buClr>
            </a:pPr>
            <a:r>
              <a:rPr lang="en-CA" dirty="0"/>
              <a:t>This webinar has been designed to be interactive. There will be opportunities for self reflection - and there will be opportunities for sharing practices. It is our hope over the next hour we spend together to build a community of lead learners who are open and reflective to build knowledge, skills and practices together. </a:t>
            </a:r>
          </a:p>
          <a:p>
            <a:pPr marL="0" indent="0">
              <a:buClr>
                <a:schemeClr val="dk1"/>
              </a:buClr>
            </a:pPr>
            <a:endParaRPr lang="en-CA" dirty="0"/>
          </a:p>
          <a:p>
            <a:pPr marL="0" indent="0" defTabSz="966612">
              <a:buClr>
                <a:schemeClr val="dk1"/>
              </a:buClr>
              <a:defRPr/>
            </a:pPr>
            <a:r>
              <a:rPr lang="en-US" sz="1900" dirty="0">
                <a:latin typeface="Calibri" panose="020F0502020204030204" pitchFamily="34" charset="0"/>
                <a:ea typeface="Calibri" panose="020F0502020204030204" pitchFamily="34" charset="0"/>
              </a:rPr>
              <a:t>The tools and resources featured in this webinar are relevant to all schools, including bricks and mortar as well as virtual contexts. </a:t>
            </a:r>
          </a:p>
          <a:p>
            <a:pPr marL="0" indent="0" defTabSz="966612">
              <a:buClr>
                <a:schemeClr val="dk1"/>
              </a:buClr>
              <a:defRPr/>
            </a:pPr>
            <a:endParaRPr lang="en-CA" sz="1900" u="sng" dirty="0">
              <a:solidFill>
                <a:srgbClr val="0097A7"/>
              </a:solidFill>
              <a:hlinkClick r:id="rId3">
                <a:extLst>
                  <a:ext uri="{A12FA001-AC4F-418D-AE19-62706E023703}">
                    <ahyp:hlinkClr xmlns:ahyp="http://schemas.microsoft.com/office/drawing/2018/hyperlinkcolor" val="tx"/>
                  </a:ext>
                </a:extLst>
              </a:hlinkClick>
            </a:endParaRPr>
          </a:p>
          <a:p>
            <a:pPr marL="0" indent="0" defTabSz="966612">
              <a:buClr>
                <a:schemeClr val="dk1"/>
              </a:buClr>
              <a:defRPr/>
            </a:pPr>
            <a:r>
              <a:rPr lang="en-CA" sz="1900" u="sng" dirty="0">
                <a:solidFill>
                  <a:srgbClr val="0097A7"/>
                </a:solidFill>
                <a:hlinkClick r:id="rId3">
                  <a:extLst>
                    <a:ext uri="{A12FA001-AC4F-418D-AE19-62706E023703}">
                      <ahyp:hlinkClr xmlns:ahyp="http://schemas.microsoft.com/office/drawing/2018/hyperlinkcolor" val="tx"/>
                    </a:ext>
                  </a:extLst>
                </a:hlinkClick>
              </a:rPr>
              <a:t>Graphic </a:t>
            </a:r>
            <a:endParaRPr lang="en-CA" sz="1900" u="sng" dirty="0">
              <a:solidFill>
                <a:srgbClr val="0097A7"/>
              </a:solidFill>
            </a:endParaRPr>
          </a:p>
        </p:txBody>
      </p:sp>
      <p:sp>
        <p:nvSpPr>
          <p:cNvPr id="125" name="Google Shape;125;g92f7c8325d_0_6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r>
              <a:rPr lang="en-CA" sz="1300" b="1" dirty="0">
                <a:latin typeface="Calibri" panose="020F0502020204030204" pitchFamily="34" charset="0"/>
                <a:cs typeface="Calibri" panose="020F0502020204030204" pitchFamily="34" charset="0"/>
              </a:rPr>
              <a:t>TIER 1</a:t>
            </a:r>
            <a:r>
              <a:rPr lang="en-CA" sz="1300" dirty="0">
                <a:latin typeface="Calibri" panose="020F0502020204030204" pitchFamily="34" charset="0"/>
                <a:cs typeface="Calibri" panose="020F0502020204030204" pitchFamily="34" charset="0"/>
              </a:rPr>
              <a:t> - the foundational components for school and classroom leadership are shown here in green - are good for ALL students. This </a:t>
            </a:r>
            <a:r>
              <a:rPr lang="en-CA" sz="1300" dirty="0">
                <a:solidFill>
                  <a:srgbClr val="2F2F2F"/>
                </a:solidFill>
                <a:highlight>
                  <a:srgbClr val="FFFFFF"/>
                </a:highlight>
                <a:latin typeface="Calibri" panose="020F0502020204030204" pitchFamily="34" charset="0"/>
                <a:cs typeface="Calibri" panose="020F0502020204030204" pitchFamily="34" charset="0"/>
              </a:rPr>
              <a:t>is the foundational everyday work you and your staff do to welcome and include students, to understand them and build knowledge of mental health, to promote mentally healthy habits and to partner with parents, students and other staff to create a supportive environment. Most of the mental health work in schools is at this level.</a:t>
            </a:r>
            <a:endParaRPr lang="en-CA" dirty="0">
              <a:latin typeface="Calibri" panose="020F0502020204030204" pitchFamily="34" charset="0"/>
              <a:cs typeface="Calibri" panose="020F0502020204030204" pitchFamily="34" charset="0"/>
            </a:endParaRPr>
          </a:p>
          <a:p>
            <a:endParaRPr lang="en-CA" dirty="0"/>
          </a:p>
        </p:txBody>
      </p:sp>
      <p:sp>
        <p:nvSpPr>
          <p:cNvPr id="4" name="Espace réservé du numéro de diapositive 3"/>
          <p:cNvSpPr>
            <a:spLocks noGrp="1"/>
          </p:cNvSpPr>
          <p:nvPr>
            <p:ph type="sldNum" idx="12"/>
          </p:nvPr>
        </p:nvSpPr>
        <p:spPr/>
        <p:txBody>
          <a:bodyPr/>
          <a:lstStyle/>
          <a:p>
            <a:pPr algn="r">
              <a:buSzPts val="1200"/>
            </a:pPr>
            <a:fld id="{00000000-1234-1234-1234-123412341234}" type="slidenum">
              <a:rPr lang="en-CA" sz="1300">
                <a:solidFill>
                  <a:schemeClr val="dk1"/>
                </a:solidFill>
                <a:latin typeface="Calibri"/>
                <a:ea typeface="Calibri"/>
                <a:cs typeface="Calibri"/>
                <a:sym typeface="Calibri"/>
              </a:rPr>
              <a:pPr algn="r">
                <a:buSzPts val="1200"/>
              </a:pPr>
              <a:t>20</a:t>
            </a:fld>
            <a:endParaRPr lang="en-CA"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77383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Clr>
                <a:schemeClr val="dk1"/>
              </a:buClr>
            </a:pPr>
            <a:r>
              <a:rPr lang="en-CA" sz="1300" b="1" dirty="0">
                <a:latin typeface="Calibri" panose="020F0502020204030204" pitchFamily="34" charset="0"/>
                <a:cs typeface="Calibri" panose="020F0502020204030204" pitchFamily="34" charset="0"/>
              </a:rPr>
              <a:t>TIER 2</a:t>
            </a:r>
            <a:r>
              <a:rPr lang="en-CA" sz="1300" dirty="0">
                <a:latin typeface="Calibri" panose="020F0502020204030204" pitchFamily="34" charset="0"/>
                <a:cs typeface="Calibri" panose="020F0502020204030204" pitchFamily="34" charset="0"/>
              </a:rPr>
              <a:t>  - the blue section - is necessary for SOME students. </a:t>
            </a:r>
            <a:r>
              <a:rPr lang="en-CA" sz="1300" dirty="0">
                <a:solidFill>
                  <a:srgbClr val="2F2F2F"/>
                </a:solidFill>
                <a:highlight>
                  <a:srgbClr val="FFFFFF"/>
                </a:highlight>
                <a:latin typeface="Calibri" panose="020F0502020204030204" pitchFamily="34" charset="0"/>
                <a:cs typeface="Calibri" panose="020F0502020204030204" pitchFamily="34" charset="0"/>
              </a:rPr>
              <a:t>Tier 2 focuses on prevention and early intervention. In every class and school, there will be some students who may need additional support in the classroom. You can help by reinforcing skills and working to remove barriers to learning.  At this level, s</a:t>
            </a:r>
            <a:r>
              <a:rPr lang="en-CA" sz="1300" dirty="0">
                <a:solidFill>
                  <a:srgbClr val="2F2F2F"/>
                </a:solidFill>
                <a:highlight>
                  <a:srgbClr val="FFFFFF"/>
                </a:highlight>
                <a:latin typeface="Calibri" panose="020F0502020204030204" pitchFamily="34" charset="0"/>
                <a:cs typeface="Calibri" panose="020F0502020204030204" pitchFamily="34" charset="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2"/>
                  </a:ext>
                </a:extLst>
              </a:rPr>
              <a:t>chool</a:t>
            </a:r>
            <a:r>
              <a:rPr lang="en-CA" sz="1300" dirty="0">
                <a:solidFill>
                  <a:srgbClr val="2F2F2F"/>
                </a:solidFill>
                <a:highlight>
                  <a:srgbClr val="FFFFFF"/>
                </a:highlight>
                <a:latin typeface="Calibri" panose="020F0502020204030204" pitchFamily="34" charset="0"/>
                <a:cs typeface="Calibri" panose="020F0502020204030204" pitchFamily="34" charset="0"/>
              </a:rPr>
              <a:t> mental health professionals and others with specialized skills provide intervention services, like structured psychotherapy, at this level.</a:t>
            </a:r>
            <a:endParaRPr lang="en-CA" sz="1300" dirty="0">
              <a:latin typeface="Calibri" panose="020F0502020204030204" pitchFamily="34" charset="0"/>
              <a:cs typeface="Calibri" panose="020F0502020204030204" pitchFamily="34" charset="0"/>
            </a:endParaRPr>
          </a:p>
          <a:p>
            <a:pPr marL="0" indent="0">
              <a:buClr>
                <a:schemeClr val="dk1"/>
              </a:buClr>
            </a:pPr>
            <a:endParaRPr lang="en-CA" sz="1300" dirty="0">
              <a:latin typeface="Calibri" panose="020F0502020204030204" pitchFamily="34" charset="0"/>
              <a:cs typeface="Calibri" panose="020F0502020204030204" pitchFamily="34" charset="0"/>
            </a:endParaRPr>
          </a:p>
        </p:txBody>
      </p:sp>
      <p:sp>
        <p:nvSpPr>
          <p:cNvPr id="4" name="Espace réservé du numéro de diapositive 3"/>
          <p:cNvSpPr>
            <a:spLocks noGrp="1"/>
          </p:cNvSpPr>
          <p:nvPr>
            <p:ph type="sldNum" idx="12"/>
          </p:nvPr>
        </p:nvSpPr>
        <p:spPr/>
        <p:txBody>
          <a:bodyPr/>
          <a:lstStyle/>
          <a:p>
            <a:pPr algn="r">
              <a:buSzPts val="1200"/>
            </a:pPr>
            <a:fld id="{00000000-1234-1234-1234-123412341234}" type="slidenum">
              <a:rPr lang="en-CA" sz="1300">
                <a:solidFill>
                  <a:schemeClr val="dk1"/>
                </a:solidFill>
                <a:latin typeface="Calibri"/>
                <a:ea typeface="Calibri"/>
                <a:cs typeface="Calibri"/>
                <a:sym typeface="Calibri"/>
              </a:rPr>
              <a:pPr algn="r">
                <a:buSzPts val="1200"/>
              </a:pPr>
              <a:t>21</a:t>
            </a:fld>
            <a:endParaRPr lang="en-CA"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357732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r>
              <a:rPr lang="en-CA" sz="1300" b="1" dirty="0">
                <a:latin typeface="Calibri" panose="020F0502020204030204" pitchFamily="34" charset="0"/>
                <a:cs typeface="Calibri" panose="020F0502020204030204" pitchFamily="34" charset="0"/>
              </a:rPr>
              <a:t>TIER 3</a:t>
            </a:r>
            <a:r>
              <a:rPr lang="en-CA" sz="1300" dirty="0">
                <a:latin typeface="Calibri" panose="020F0502020204030204" pitchFamily="34" charset="0"/>
                <a:cs typeface="Calibri" panose="020F0502020204030204" pitchFamily="34" charset="0"/>
              </a:rPr>
              <a:t> - the purple section at the top - is essential for FEW students. </a:t>
            </a:r>
            <a:r>
              <a:rPr lang="en-CA" sz="1300" dirty="0">
                <a:solidFill>
                  <a:srgbClr val="2F2F2F"/>
                </a:solidFill>
                <a:highlight>
                  <a:srgbClr val="FFFFFF"/>
                </a:highlight>
                <a:latin typeface="Calibri" panose="020F0502020204030204" pitchFamily="34" charset="0"/>
                <a:cs typeface="Calibri" panose="020F0502020204030204" pitchFamily="34" charset="0"/>
              </a:rPr>
              <a:t>Tier 3 services support students requiring more intensive assessment and intervention services. Although it will always be necessary for schools to provide some level of tier 3 service (because students cannot or will not access outside supports, and to manage crisis events as they arise), our role in schools is to help students to access appropriate community or health services and to provide needed ongoing care while students are at school.</a:t>
            </a:r>
            <a:endParaRPr lang="en-CA" sz="1300" dirty="0">
              <a:latin typeface="Calibri" panose="020F0502020204030204" pitchFamily="34" charset="0"/>
              <a:cs typeface="Calibri" panose="020F0502020204030204" pitchFamily="34" charset="0"/>
            </a:endParaRPr>
          </a:p>
          <a:p>
            <a:pPr marL="0" indent="0"/>
            <a:endParaRPr lang="en-CA" sz="1300" dirty="0">
              <a:latin typeface="Calibri" panose="020F0502020204030204" pitchFamily="34" charset="0"/>
              <a:cs typeface="Calibri" panose="020F0502020204030204" pitchFamily="34" charset="0"/>
            </a:endParaRPr>
          </a:p>
          <a:p>
            <a:pPr marL="0" indent="0">
              <a:lnSpc>
                <a:spcPct val="115000"/>
              </a:lnSpc>
              <a:buClr>
                <a:schemeClr val="dk1"/>
              </a:buClr>
              <a:buSzPts val="1100"/>
            </a:pPr>
            <a:r>
              <a:rPr lang="en-CA" sz="1300" dirty="0">
                <a:solidFill>
                  <a:srgbClr val="2F2F2F"/>
                </a:solidFill>
                <a:highlight>
                  <a:srgbClr val="FFFFFF"/>
                </a:highlight>
                <a:latin typeface="Calibri" panose="020F0502020204030204" pitchFamily="34" charset="0"/>
                <a:cs typeface="Calibri" panose="020F0502020204030204" pitchFamily="34" charset="0"/>
              </a:rPr>
              <a:t>Schools are uniquely positioned for mental health promotion, early identification, prevention, and early intervention services. While we have a supportive role to play in crisis management and can provide accommodations and classroom strategies for students struggling with a mental illness, we do not have responsibility for intensive mental health services.</a:t>
            </a:r>
          </a:p>
          <a:p>
            <a:pPr marL="0" indent="0">
              <a:lnSpc>
                <a:spcPct val="115000"/>
              </a:lnSpc>
              <a:spcBef>
                <a:spcPts val="1269"/>
              </a:spcBef>
              <a:buClr>
                <a:schemeClr val="dk1"/>
              </a:buClr>
              <a:buSzPts val="1100"/>
            </a:pPr>
            <a:r>
              <a:rPr lang="en-CA" sz="1300" dirty="0">
                <a:solidFill>
                  <a:srgbClr val="2F2F2F"/>
                </a:solidFill>
                <a:highlight>
                  <a:srgbClr val="FFFFFF"/>
                </a:highlight>
                <a:latin typeface="Calibri" panose="020F0502020204030204" pitchFamily="34" charset="0"/>
                <a:cs typeface="Calibri" panose="020F0502020204030204" pitchFamily="34" charset="0"/>
              </a:rPr>
              <a:t>We need to work in partnership with community and health partners, as part of the system of care. Our priority contribution is upstream promotion and prevention.</a:t>
            </a:r>
          </a:p>
          <a:p>
            <a:pPr marL="0" indent="0">
              <a:lnSpc>
                <a:spcPct val="115000"/>
              </a:lnSpc>
              <a:spcBef>
                <a:spcPts val="1269"/>
              </a:spcBef>
              <a:buClr>
                <a:schemeClr val="dk1"/>
              </a:buClr>
              <a:buSzPts val="1100"/>
            </a:pPr>
            <a:endParaRPr lang="en-CA" sz="1300" b="0" dirty="0">
              <a:solidFill>
                <a:srgbClr val="2F2F2F"/>
              </a:solidFill>
              <a:highlight>
                <a:srgbClr val="FFFF00"/>
              </a:highlight>
              <a:latin typeface="Calibri" panose="020F0502020204030204" pitchFamily="34" charset="0"/>
              <a:cs typeface="Calibri" panose="020F0502020204030204" pitchFamily="34" charset="0"/>
            </a:endParaRPr>
          </a:p>
          <a:p>
            <a:pPr marL="0" indent="0">
              <a:lnSpc>
                <a:spcPct val="115000"/>
              </a:lnSpc>
              <a:spcBef>
                <a:spcPts val="1269"/>
              </a:spcBef>
              <a:buClr>
                <a:schemeClr val="dk1"/>
              </a:buClr>
              <a:buSzPts val="1100"/>
            </a:pPr>
            <a:r>
              <a:rPr lang="en-CA" sz="1300" b="0" dirty="0">
                <a:solidFill>
                  <a:srgbClr val="2F2F2F"/>
                </a:solidFill>
                <a:highlight>
                  <a:srgbClr val="FFFF00"/>
                </a:highlight>
                <a:latin typeface="Calibri" panose="020F0502020204030204" pitchFamily="34" charset="0"/>
                <a:cs typeface="Calibri" panose="020F0502020204030204" pitchFamily="34" charset="0"/>
              </a:rPr>
              <a:t>Many of these practical ideas that are classroom ready can be shared with your staff through the 2 page resource linked on the right of the slide here called Overview of Mental Health and Well-Being at School. </a:t>
            </a:r>
          </a:p>
          <a:p>
            <a:pPr marL="0" indent="0">
              <a:spcBef>
                <a:spcPts val="423"/>
              </a:spcBef>
            </a:pPr>
            <a:endParaRPr lang="en-CA" sz="1300" dirty="0">
              <a:solidFill>
                <a:srgbClr val="2F2F2F"/>
              </a:solidFill>
              <a:highlight>
                <a:srgbClr val="FFFFFF"/>
              </a:highlight>
              <a:latin typeface="Calibri" panose="020F0502020204030204" pitchFamily="34" charset="0"/>
              <a:cs typeface="Calibri" panose="020F0502020204030204" pitchFamily="34" charset="0"/>
            </a:endParaRPr>
          </a:p>
          <a:p>
            <a:pPr marL="0" indent="0"/>
            <a:r>
              <a:rPr lang="en-CA" sz="1300" dirty="0">
                <a:latin typeface="Calibri" panose="020F0502020204030204" pitchFamily="34" charset="0"/>
                <a:cs typeface="Calibri" panose="020F0502020204030204" pitchFamily="34" charset="0"/>
              </a:rPr>
              <a:t>Let’s now take a look at a SMHO resource that allows school teams to reflect on core elements of mentally healthy schools to support overall school improvement planning - and ensure social emotional learning is intentional and purposeful </a:t>
            </a:r>
          </a:p>
        </p:txBody>
      </p:sp>
      <p:sp>
        <p:nvSpPr>
          <p:cNvPr id="4" name="Espace réservé du numéro de diapositive 3"/>
          <p:cNvSpPr>
            <a:spLocks noGrp="1"/>
          </p:cNvSpPr>
          <p:nvPr>
            <p:ph type="sldNum" idx="12"/>
          </p:nvPr>
        </p:nvSpPr>
        <p:spPr/>
        <p:txBody>
          <a:bodyPr/>
          <a:lstStyle/>
          <a:p>
            <a:pPr algn="r">
              <a:buSzPts val="1200"/>
            </a:pPr>
            <a:fld id="{00000000-1234-1234-1234-123412341234}" type="slidenum">
              <a:rPr lang="en-CA" sz="1300">
                <a:solidFill>
                  <a:schemeClr val="dk1"/>
                </a:solidFill>
                <a:latin typeface="Calibri"/>
                <a:ea typeface="Calibri"/>
                <a:cs typeface="Calibri"/>
                <a:sym typeface="Calibri"/>
              </a:rPr>
              <a:pPr algn="r">
                <a:buSzPts val="1200"/>
              </a:pPr>
              <a:t>22</a:t>
            </a:fld>
            <a:endParaRPr lang="en-CA"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214460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96de725380_3_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g96de725380_3_0:notes"/>
          <p:cNvSpPr txBox="1">
            <a:spLocks noGrp="1"/>
          </p:cNvSpPr>
          <p:nvPr>
            <p:ph type="body" idx="1"/>
          </p:nvPr>
        </p:nvSpPr>
        <p:spPr>
          <a:xfrm>
            <a:off x="731520" y="4620578"/>
            <a:ext cx="5852160" cy="3780630"/>
          </a:xfrm>
          <a:prstGeom prst="rect">
            <a:avLst/>
          </a:prstGeom>
          <a:noFill/>
          <a:ln>
            <a:noFill/>
          </a:ln>
        </p:spPr>
        <p:txBody>
          <a:bodyPr spcFirstLastPara="1" wrap="square" lIns="96645" tIns="48309" rIns="96645" bIns="48309" anchor="t" anchorCtr="0">
            <a:noAutofit/>
          </a:bodyPr>
          <a:lstStyle/>
          <a:p>
            <a:pPr marL="0" indent="0">
              <a:buClr>
                <a:schemeClr val="dk1"/>
              </a:buClr>
            </a:pPr>
            <a:r>
              <a:rPr lang="en-CA" dirty="0">
                <a:latin typeface="Calibri" panose="020F0502020204030204" pitchFamily="34" charset="0"/>
                <a:cs typeface="Calibri" panose="020F0502020204030204" pitchFamily="34" charset="0"/>
              </a:rPr>
              <a:t>Leading Mentally Healthy Schools Reflection Tool - is for you as Principals. This reflection tool will help school teams reflect on core elements of mentally healthy schools to support overall school improvement planning - and ensure social emotional learning is intentional and purposeful </a:t>
            </a:r>
            <a:endParaRPr dirty="0">
              <a:latin typeface="Calibri" panose="020F0502020204030204" pitchFamily="34" charset="0"/>
              <a:cs typeface="Calibri" panose="020F0502020204030204" pitchFamily="34" charset="0"/>
            </a:endParaRPr>
          </a:p>
          <a:p>
            <a:pPr marL="0" indent="0">
              <a:buClr>
                <a:schemeClr val="dk1"/>
              </a:buClr>
            </a:pPr>
            <a:endParaRPr dirty="0">
              <a:latin typeface="Calibri" panose="020F0502020204030204" pitchFamily="34" charset="0"/>
              <a:cs typeface="Calibri" panose="020F0502020204030204" pitchFamily="34" charset="0"/>
            </a:endParaRPr>
          </a:p>
          <a:p>
            <a:pPr marL="0" indent="0">
              <a:buClr>
                <a:schemeClr val="dk1"/>
              </a:buClr>
            </a:pPr>
            <a:r>
              <a:rPr lang="en-CA" dirty="0">
                <a:latin typeface="Calibri" panose="020F0502020204030204" pitchFamily="34" charset="0"/>
                <a:cs typeface="Calibri" panose="020F0502020204030204" pitchFamily="34" charset="0"/>
              </a:rPr>
              <a:t>In each section of the tool, some examples are listed that highlight features of a mentally healthy school.</a:t>
            </a:r>
            <a:endParaRPr dirty="0">
              <a:latin typeface="Calibri" panose="020F0502020204030204" pitchFamily="34" charset="0"/>
              <a:cs typeface="Calibri" panose="020F0502020204030204" pitchFamily="34" charset="0"/>
            </a:endParaRPr>
          </a:p>
          <a:p>
            <a:pPr marL="0" indent="0">
              <a:buClr>
                <a:schemeClr val="dk1"/>
              </a:buClr>
            </a:pPr>
            <a:r>
              <a:rPr lang="en-CA" dirty="0">
                <a:latin typeface="Calibri" panose="020F0502020204030204" pitchFamily="34" charset="0"/>
                <a:cs typeface="Calibri" panose="020F0502020204030204" pitchFamily="34" charset="0"/>
              </a:rPr>
              <a:t>This list is not exhaustive, but provides a sampling of "look </a:t>
            </a:r>
            <a:r>
              <a:rPr lang="en-CA" dirty="0" err="1">
                <a:latin typeface="Calibri" panose="020F0502020204030204" pitchFamily="34" charset="0"/>
                <a:cs typeface="Calibri" panose="020F0502020204030204" pitchFamily="34" charset="0"/>
              </a:rPr>
              <a:t>fors</a:t>
            </a:r>
            <a:r>
              <a:rPr lang="en-CA" dirty="0">
                <a:latin typeface="Calibri" panose="020F0502020204030204" pitchFamily="34" charset="0"/>
                <a:cs typeface="Calibri" panose="020F0502020204030204" pitchFamily="34" charset="0"/>
              </a:rPr>
              <a:t>" that may be helpful for your reflection about your own school.</a:t>
            </a:r>
            <a:endParaRPr dirty="0">
              <a:latin typeface="Calibri" panose="020F0502020204030204" pitchFamily="34" charset="0"/>
              <a:cs typeface="Calibri" panose="020F0502020204030204" pitchFamily="34" charset="0"/>
            </a:endParaRPr>
          </a:p>
          <a:p>
            <a:pPr marL="0" indent="0">
              <a:buClr>
                <a:schemeClr val="dk1"/>
              </a:buClr>
            </a:pPr>
            <a:endParaRPr dirty="0">
              <a:latin typeface="Calibri" panose="020F0502020204030204" pitchFamily="34" charset="0"/>
              <a:cs typeface="Calibri" panose="020F0502020204030204" pitchFamily="34" charset="0"/>
            </a:endParaRPr>
          </a:p>
          <a:p>
            <a:pPr marL="0" indent="0">
              <a:buClr>
                <a:schemeClr val="dk1"/>
              </a:buClr>
            </a:pPr>
            <a:r>
              <a:rPr lang="en-CA" dirty="0">
                <a:latin typeface="Calibri" panose="020F0502020204030204" pitchFamily="34" charset="0"/>
                <a:cs typeface="Calibri" panose="020F0502020204030204" pitchFamily="34" charset="0"/>
              </a:rPr>
              <a:t>This slide highlights a few planned pieces that would be considered under the WELCOME aspect of Tier 1. </a:t>
            </a:r>
            <a:endParaRPr dirty="0">
              <a:latin typeface="Calibri" panose="020F0502020204030204" pitchFamily="34" charset="0"/>
              <a:cs typeface="Calibri" panose="020F0502020204030204" pitchFamily="34" charset="0"/>
            </a:endParaRPr>
          </a:p>
          <a:p>
            <a:pPr marL="0" indent="0">
              <a:buClr>
                <a:schemeClr val="dk1"/>
              </a:buClr>
            </a:pPr>
            <a:endParaRPr i="1" dirty="0">
              <a:solidFill>
                <a:srgbClr val="CCCCCC"/>
              </a:solidFill>
              <a:latin typeface="Calibri" panose="020F0502020204030204" pitchFamily="34" charset="0"/>
              <a:ea typeface="Roboto"/>
              <a:cs typeface="Calibri" panose="020F0502020204030204" pitchFamily="34" charset="0"/>
              <a:sym typeface="Roboto"/>
            </a:endParaRPr>
          </a:p>
          <a:p>
            <a:pPr marL="0" indent="0">
              <a:buClr>
                <a:schemeClr val="dk1"/>
              </a:buClr>
            </a:pPr>
            <a:r>
              <a:rPr lang="en-CA" dirty="0">
                <a:solidFill>
                  <a:srgbClr val="FF0000"/>
                </a:solidFill>
                <a:latin typeface="Calibri" panose="020F0502020204030204" pitchFamily="34" charset="0"/>
                <a:cs typeface="Calibri" panose="020F050202020403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3"/>
                  </a:ext>
                </a:extLst>
              </a:rPr>
              <a:t>For example, one of the ways to honor Indigenous knowledge and to create a welcoming environment for Indigenous students is to learn more about different cultural teachings from Indigenous peoples. For instance, the Seven Sacred teachings is an Anishinaabe teaching that shares important life lessons: Love, Respect, Wisdom, Courage, Bravery, Honesty, Humility and Truth. </a:t>
            </a:r>
            <a:endParaRPr sz="3000" dirty="0">
              <a:latin typeface="Calibri" panose="020F0502020204030204" pitchFamily="34" charset="0"/>
              <a:ea typeface="Roboto"/>
              <a:cs typeface="Calibri" panose="020F0502020204030204" pitchFamily="34" charset="0"/>
              <a:sym typeface="Roboto"/>
            </a:endParaRPr>
          </a:p>
          <a:p>
            <a:pPr marL="0" indent="0"/>
            <a:endParaRPr dirty="0">
              <a:solidFill>
                <a:srgbClr val="000000"/>
              </a:solidFill>
              <a:latin typeface="Calibri" panose="020F0502020204030204" pitchFamily="34" charset="0"/>
              <a:cs typeface="Calibri" panose="020F0502020204030204" pitchFamily="34" charset="0"/>
            </a:endParaRPr>
          </a:p>
          <a:p>
            <a:pPr marL="0" indent="0"/>
            <a:endParaRPr dirty="0">
              <a:solidFill>
                <a:srgbClr val="000000"/>
              </a:solidFill>
            </a:endParaRPr>
          </a:p>
        </p:txBody>
      </p:sp>
      <p:sp>
        <p:nvSpPr>
          <p:cNvPr id="308" name="Google Shape;308;g96de725380_3_0:notes"/>
          <p:cNvSpPr txBox="1">
            <a:spLocks noGrp="1"/>
          </p:cNvSpPr>
          <p:nvPr>
            <p:ph type="sldNum" idx="12"/>
          </p:nvPr>
        </p:nvSpPr>
        <p:spPr>
          <a:xfrm>
            <a:off x="4143587" y="9119474"/>
            <a:ext cx="3169920" cy="481635"/>
          </a:xfrm>
          <a:prstGeom prst="rect">
            <a:avLst/>
          </a:prstGeom>
          <a:noFill/>
          <a:ln>
            <a:noFill/>
          </a:ln>
        </p:spPr>
        <p:txBody>
          <a:bodyPr spcFirstLastPara="1" wrap="square" lIns="96645" tIns="48309" rIns="96645" bIns="48309" anchor="b" anchorCtr="0">
            <a:noAutofit/>
          </a:bodyPr>
          <a:lstStyle/>
          <a:p>
            <a:pPr algn="r">
              <a:buSzPts val="1200"/>
            </a:pPr>
            <a:fld id="{00000000-1234-1234-1234-123412341234}" type="slidenum">
              <a:rPr lang="en-CA"/>
              <a:pPr algn="r">
                <a:buSzPts val="1200"/>
              </a:pPr>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96de725380_3_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6" name="Google Shape;316;g96de725380_3_4:notes"/>
          <p:cNvSpPr txBox="1">
            <a:spLocks noGrp="1"/>
          </p:cNvSpPr>
          <p:nvPr>
            <p:ph type="body" idx="1"/>
          </p:nvPr>
        </p:nvSpPr>
        <p:spPr>
          <a:xfrm>
            <a:off x="731520" y="4620578"/>
            <a:ext cx="5852160" cy="3780630"/>
          </a:xfrm>
          <a:prstGeom prst="rect">
            <a:avLst/>
          </a:prstGeom>
          <a:noFill/>
          <a:ln>
            <a:noFill/>
          </a:ln>
        </p:spPr>
        <p:txBody>
          <a:bodyPr spcFirstLastPara="1" wrap="square" lIns="96645" tIns="48309" rIns="96645" bIns="48309" anchor="t" anchorCtr="0">
            <a:noAutofit/>
          </a:bodyPr>
          <a:lstStyle/>
          <a:p>
            <a:pPr marL="0" indent="0">
              <a:buClr>
                <a:schemeClr val="dk1"/>
              </a:buClr>
            </a:pPr>
            <a:r>
              <a:rPr lang="en-CA" b="1" dirty="0">
                <a:solidFill>
                  <a:srgbClr val="0B5394"/>
                </a:solidFill>
              </a:rPr>
              <a:t>Suggested Activity Time - 1 minute</a:t>
            </a:r>
            <a:endParaRPr b="1" dirty="0">
              <a:solidFill>
                <a:srgbClr val="0B5394"/>
              </a:solidFill>
            </a:endParaRPr>
          </a:p>
          <a:p>
            <a:pPr marL="0" indent="0">
              <a:buClr>
                <a:schemeClr val="dk1"/>
              </a:buClr>
            </a:pPr>
            <a:endParaRPr dirty="0"/>
          </a:p>
          <a:p>
            <a:pPr marL="0" indent="0">
              <a:buClr>
                <a:schemeClr val="dk1"/>
              </a:buClr>
            </a:pPr>
            <a:r>
              <a:rPr lang="en-CA" dirty="0"/>
              <a:t>Read through these student engagement look </a:t>
            </a:r>
            <a:r>
              <a:rPr lang="en-CA" dirty="0" err="1"/>
              <a:t>fors</a:t>
            </a:r>
            <a:r>
              <a:rPr lang="en-CA" dirty="0"/>
              <a:t> - for the INCLUDE component of tier 1 thinking and planning. </a:t>
            </a:r>
            <a:endParaRPr dirty="0"/>
          </a:p>
          <a:p>
            <a:pPr marL="0" indent="0">
              <a:buClr>
                <a:schemeClr val="dk1"/>
              </a:buClr>
            </a:pPr>
            <a:r>
              <a:rPr lang="en-CA" dirty="0"/>
              <a:t>Student voice is a large part of student engagement.</a:t>
            </a:r>
            <a:endParaRPr dirty="0"/>
          </a:p>
          <a:p>
            <a:pPr marL="0" indent="0">
              <a:buClr>
                <a:schemeClr val="dk1"/>
              </a:buClr>
            </a:pPr>
            <a:r>
              <a:rPr lang="en-CA" dirty="0"/>
              <a:t>Giving students voice and involving students in school decision making  encourages participation in classroom and community life.  Involving students in decisions that affect them either through formal structures and processes or informal processes as individuals, is key. Intentionally creating these opportunities for students is important. </a:t>
            </a:r>
            <a:endParaRPr dirty="0"/>
          </a:p>
          <a:p>
            <a:pPr marL="0" indent="0">
              <a:buClr>
                <a:schemeClr val="dk1"/>
              </a:buClr>
            </a:pPr>
            <a:r>
              <a:rPr lang="en-CA" b="1" dirty="0"/>
              <a:t>Take a moment to identify some of things you do to encourage student voice in your school.</a:t>
            </a:r>
            <a:endParaRPr b="1" dirty="0"/>
          </a:p>
          <a:p>
            <a:pPr marL="0" indent="0">
              <a:buClr>
                <a:schemeClr val="dk1"/>
              </a:buClr>
            </a:pPr>
            <a:endParaRPr dirty="0">
              <a:highlight>
                <a:srgbClr val="FFFF00"/>
              </a:highlight>
            </a:endParaRPr>
          </a:p>
          <a:p>
            <a:pPr marL="0" indent="0">
              <a:buClr>
                <a:schemeClr val="dk1"/>
              </a:buClr>
            </a:pPr>
            <a:r>
              <a:rPr lang="en-CA" dirty="0">
                <a:highlight>
                  <a:srgbClr val="FFFF00"/>
                </a:highlight>
              </a:rPr>
              <a:t>Please add your ideas into the chat box.</a:t>
            </a:r>
            <a:r>
              <a:rPr lang="en-CA" dirty="0"/>
              <a:t> </a:t>
            </a:r>
            <a:endParaRPr b="1" dirty="0">
              <a:solidFill>
                <a:srgbClr val="0B5394"/>
              </a:solidFill>
            </a:endParaRPr>
          </a:p>
          <a:p>
            <a:pPr marL="0" indent="0"/>
            <a:endParaRPr dirty="0"/>
          </a:p>
        </p:txBody>
      </p:sp>
      <p:sp>
        <p:nvSpPr>
          <p:cNvPr id="317" name="Google Shape;317;g96de725380_3_4:notes"/>
          <p:cNvSpPr txBox="1">
            <a:spLocks noGrp="1"/>
          </p:cNvSpPr>
          <p:nvPr>
            <p:ph type="sldNum" idx="12"/>
          </p:nvPr>
        </p:nvSpPr>
        <p:spPr>
          <a:xfrm>
            <a:off x="4143587" y="9119474"/>
            <a:ext cx="3169920" cy="481635"/>
          </a:xfrm>
          <a:prstGeom prst="rect">
            <a:avLst/>
          </a:prstGeom>
          <a:noFill/>
          <a:ln>
            <a:noFill/>
          </a:ln>
        </p:spPr>
        <p:txBody>
          <a:bodyPr spcFirstLastPara="1" wrap="square" lIns="96645" tIns="48309" rIns="96645" bIns="48309" anchor="b" anchorCtr="0">
            <a:noAutofit/>
          </a:bodyPr>
          <a:lstStyle/>
          <a:p>
            <a:pPr algn="r">
              <a:buSzPts val="1200"/>
            </a:pPr>
            <a:fld id="{00000000-1234-1234-1234-123412341234}" type="slidenum">
              <a:rPr lang="en-CA"/>
              <a:pPr algn="r">
                <a:buSzPts val="1200"/>
              </a:pPr>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96de725380_3_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4" name="Google Shape;324;g96de725380_3_8:notes"/>
          <p:cNvSpPr txBox="1">
            <a:spLocks noGrp="1"/>
          </p:cNvSpPr>
          <p:nvPr>
            <p:ph type="body" idx="1"/>
          </p:nvPr>
        </p:nvSpPr>
        <p:spPr>
          <a:xfrm>
            <a:off x="731520" y="4620578"/>
            <a:ext cx="5852160" cy="3780630"/>
          </a:xfrm>
          <a:prstGeom prst="rect">
            <a:avLst/>
          </a:prstGeom>
          <a:noFill/>
          <a:ln>
            <a:noFill/>
          </a:ln>
        </p:spPr>
        <p:txBody>
          <a:bodyPr spcFirstLastPara="1" wrap="square" lIns="96645" tIns="48309" rIns="96645" bIns="48309" anchor="t" anchorCtr="0">
            <a:noAutofit/>
          </a:bodyPr>
          <a:lstStyle/>
          <a:p>
            <a:pPr marL="0" indent="0">
              <a:buClr>
                <a:schemeClr val="dk1"/>
              </a:buClr>
              <a:buSzPts val="1100"/>
            </a:pPr>
            <a:r>
              <a:rPr lang="en-CA" sz="1300" b="1" dirty="0">
                <a:solidFill>
                  <a:srgbClr val="0B5394"/>
                </a:solidFill>
              </a:rPr>
              <a:t>Suggested Activity Time </a:t>
            </a:r>
            <a:r>
              <a:rPr lang="en-CA" b="1" dirty="0">
                <a:solidFill>
                  <a:srgbClr val="0B5394"/>
                </a:solidFill>
              </a:rPr>
              <a:t>- 1 minute</a:t>
            </a:r>
            <a:endParaRPr b="1" dirty="0">
              <a:solidFill>
                <a:srgbClr val="0B5394"/>
              </a:solidFill>
            </a:endParaRPr>
          </a:p>
          <a:p>
            <a:pPr marL="0" indent="0">
              <a:buClr>
                <a:schemeClr val="dk1"/>
              </a:buClr>
            </a:pPr>
            <a:endParaRPr dirty="0"/>
          </a:p>
          <a:p>
            <a:pPr marL="0" indent="0">
              <a:buClr>
                <a:schemeClr val="dk1"/>
              </a:buClr>
            </a:pPr>
            <a:r>
              <a:rPr lang="en-CA" dirty="0"/>
              <a:t>These are the” look </a:t>
            </a:r>
            <a:r>
              <a:rPr lang="en-CA" dirty="0" err="1"/>
              <a:t>fors</a:t>
            </a:r>
            <a:r>
              <a:rPr lang="en-CA" dirty="0"/>
              <a:t>” - for the UNDERSTAND component of Tier 1.</a:t>
            </a:r>
            <a:endParaRPr dirty="0"/>
          </a:p>
          <a:p>
            <a:pPr marL="0" indent="0">
              <a:buClr>
                <a:schemeClr val="dk1"/>
              </a:buClr>
            </a:pPr>
            <a:endParaRPr dirty="0"/>
          </a:p>
          <a:p>
            <a:pPr marL="0" indent="0">
              <a:buClr>
                <a:schemeClr val="dk1"/>
              </a:buClr>
            </a:pPr>
            <a:r>
              <a:rPr lang="en-CA" dirty="0"/>
              <a:t>Look at the third “look for” on the chart. </a:t>
            </a:r>
            <a:endParaRPr dirty="0"/>
          </a:p>
          <a:p>
            <a:pPr marL="0" indent="0">
              <a:buClr>
                <a:schemeClr val="dk1"/>
              </a:buClr>
            </a:pPr>
            <a:r>
              <a:rPr lang="en-CA" dirty="0"/>
              <a:t>Let’s use this an an example to think about mistakes.  </a:t>
            </a:r>
            <a:endParaRPr dirty="0"/>
          </a:p>
          <a:p>
            <a:pPr marL="0" indent="0">
              <a:buClr>
                <a:schemeClr val="dk1"/>
              </a:buClr>
            </a:pPr>
            <a:r>
              <a:rPr lang="en-CA" dirty="0"/>
              <a:t>Mistakes are viewed by all students and educators as opportunities for learning,  which is the growth mindset approach. </a:t>
            </a:r>
            <a:endParaRPr dirty="0"/>
          </a:p>
          <a:p>
            <a:pPr marL="0" indent="0">
              <a:buClr>
                <a:schemeClr val="dk1"/>
              </a:buClr>
            </a:pPr>
            <a:r>
              <a:rPr lang="en-CA" dirty="0"/>
              <a:t>This “look for “ can be further explored in the Supporting Minds - Strategies at a glance resource - lets take a look at the snapshot on the next slide. </a:t>
            </a:r>
            <a:endParaRPr dirty="0"/>
          </a:p>
        </p:txBody>
      </p:sp>
      <p:sp>
        <p:nvSpPr>
          <p:cNvPr id="325" name="Google Shape;325;g96de725380_3_8:notes"/>
          <p:cNvSpPr txBox="1">
            <a:spLocks noGrp="1"/>
          </p:cNvSpPr>
          <p:nvPr>
            <p:ph type="sldNum" idx="12"/>
          </p:nvPr>
        </p:nvSpPr>
        <p:spPr>
          <a:xfrm>
            <a:off x="4143587" y="9119474"/>
            <a:ext cx="3169920" cy="481635"/>
          </a:xfrm>
          <a:prstGeom prst="rect">
            <a:avLst/>
          </a:prstGeom>
          <a:noFill/>
          <a:ln>
            <a:noFill/>
          </a:ln>
        </p:spPr>
        <p:txBody>
          <a:bodyPr spcFirstLastPara="1" wrap="square" lIns="96645" tIns="48309" rIns="96645" bIns="48309" anchor="b" anchorCtr="0">
            <a:noAutofit/>
          </a:bodyPr>
          <a:lstStyle/>
          <a:p>
            <a:pPr algn="r">
              <a:buSzPts val="1200"/>
            </a:pPr>
            <a:fld id="{00000000-1234-1234-1234-123412341234}" type="slidenum">
              <a:rPr lang="en-CA"/>
              <a:pPr algn="r">
                <a:buSzPts val="1200"/>
              </a:pPr>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a3756134cc_0_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a3756134cc_0_1:notes"/>
          <p:cNvSpPr txBox="1">
            <a:spLocks noGrp="1"/>
          </p:cNvSpPr>
          <p:nvPr>
            <p:ph type="body" idx="1"/>
          </p:nvPr>
        </p:nvSpPr>
        <p:spPr>
          <a:xfrm>
            <a:off x="731520" y="4620578"/>
            <a:ext cx="5852160" cy="3780630"/>
          </a:xfrm>
          <a:prstGeom prst="rect">
            <a:avLst/>
          </a:prstGeom>
        </p:spPr>
        <p:txBody>
          <a:bodyPr spcFirstLastPara="1" wrap="square" lIns="96645" tIns="48309" rIns="96645" bIns="48309" anchor="t" anchorCtr="0">
            <a:noAutofit/>
          </a:bodyPr>
          <a:lstStyle/>
          <a:p>
            <a:pPr marL="0" indent="0"/>
            <a:r>
              <a:rPr lang="en-CA" dirty="0"/>
              <a:t>Supporting Minds - Strategies at a Glance - is the resource pictured here on the left.  It offers ideas for helping educators in the classroom to </a:t>
            </a:r>
            <a:r>
              <a:rPr lang="en-CA" b="1" dirty="0"/>
              <a:t>SUPPORT</a:t>
            </a:r>
            <a:r>
              <a:rPr lang="en-CA" dirty="0"/>
              <a:t> by offering accommodations and modifications to help students to be successful in the classroom - and to </a:t>
            </a:r>
            <a:r>
              <a:rPr lang="en-CA" b="1" dirty="0"/>
              <a:t>BOLSTER</a:t>
            </a:r>
            <a:r>
              <a:rPr lang="en-CA" dirty="0"/>
              <a:t> by helping to build skills and strategies for supporting mental health</a:t>
            </a:r>
            <a:endParaRPr dirty="0"/>
          </a:p>
          <a:p>
            <a:pPr marL="0" indent="0"/>
            <a:endParaRPr dirty="0"/>
          </a:p>
          <a:p>
            <a:pPr marL="0" indent="0">
              <a:buClr>
                <a:schemeClr val="dk1"/>
              </a:buClr>
            </a:pPr>
            <a:r>
              <a:rPr lang="en-CA" dirty="0"/>
              <a:t>When we are supporting a student struggling with perfectionism we can go to page 7 and look under the heading </a:t>
            </a:r>
            <a:r>
              <a:rPr lang="en-CA" b="1" dirty="0"/>
              <a:t>Strategies for Supporting Students With Anxiety Problems in the Classroom</a:t>
            </a:r>
            <a:r>
              <a:rPr lang="en-CA" dirty="0"/>
              <a:t> for some support and bolster ideas.  </a:t>
            </a:r>
            <a:endParaRPr dirty="0"/>
          </a:p>
          <a:p>
            <a:pPr marL="0" indent="0">
              <a:buClr>
                <a:schemeClr val="dk1"/>
              </a:buClr>
            </a:pPr>
            <a:r>
              <a:rPr lang="en-CA" dirty="0"/>
              <a:t>Perfectionism is discussed here and described as fear or worry about making mistakes or getting things wrong, reluctance to hand things in unless they are perfect.</a:t>
            </a:r>
            <a:endParaRPr dirty="0"/>
          </a:p>
          <a:p>
            <a:pPr marL="0" indent="0">
              <a:buClr>
                <a:schemeClr val="dk1"/>
              </a:buClr>
            </a:pPr>
            <a:endParaRPr dirty="0"/>
          </a:p>
          <a:p>
            <a:pPr marL="0" indent="0">
              <a:buClr>
                <a:schemeClr val="dk1"/>
              </a:buClr>
            </a:pPr>
            <a:r>
              <a:rPr lang="en-CA" dirty="0"/>
              <a:t>In this example - Supporting Minds - strategies at a glance - provides guidance on making mistakes. See the slide shown here for some ideas. </a:t>
            </a:r>
            <a:endParaRPr dirty="0"/>
          </a:p>
          <a:p>
            <a:pPr marL="0" indent="0">
              <a:buClr>
                <a:schemeClr val="dk1"/>
              </a:buClr>
            </a:pPr>
            <a:endParaRPr dirty="0"/>
          </a:p>
          <a:p>
            <a:pPr marL="0" indent="0">
              <a:buClr>
                <a:schemeClr val="dk1"/>
              </a:buClr>
            </a:pPr>
            <a:r>
              <a:rPr lang="en-CA" sz="1100" dirty="0">
                <a:highlight>
                  <a:srgbClr val="FFFF00"/>
                </a:highlight>
                <a:latin typeface="Arial"/>
                <a:ea typeface="Arial"/>
                <a:cs typeface="Arial"/>
                <a:sym typeface="Arial"/>
              </a:rPr>
              <a:t>As a school leader, how do you encourage the use of mistakes to become opportunities for </a:t>
            </a:r>
            <a:r>
              <a:rPr lang="en-CA" sz="1100" dirty="0" err="1">
                <a:highlight>
                  <a:srgbClr val="FFFF00"/>
                </a:highlight>
                <a:latin typeface="Arial"/>
                <a:ea typeface="Arial"/>
                <a:cs typeface="Arial"/>
                <a:sym typeface="Arial"/>
              </a:rPr>
              <a:t>learning.</a:t>
            </a:r>
            <a:r>
              <a:rPr lang="en-CA" dirty="0" err="1">
                <a:highlight>
                  <a:srgbClr val="FFFF00"/>
                </a:highlight>
              </a:rPr>
              <a:t>Take</a:t>
            </a:r>
            <a:r>
              <a:rPr lang="en-CA" dirty="0">
                <a:highlight>
                  <a:srgbClr val="FFFF00"/>
                </a:highlight>
              </a:rPr>
              <a:t> a moment to pause, think and write down your thoughts.</a:t>
            </a:r>
            <a:endParaRPr dirty="0">
              <a:highlight>
                <a:srgbClr val="FFFF00"/>
              </a:highlight>
            </a:endParaRPr>
          </a:p>
        </p:txBody>
      </p:sp>
      <p:sp>
        <p:nvSpPr>
          <p:cNvPr id="332" name="Google Shape;332;ga3756134cc_0_1:notes"/>
          <p:cNvSpPr txBox="1">
            <a:spLocks noGrp="1"/>
          </p:cNvSpPr>
          <p:nvPr>
            <p:ph type="sldNum" idx="12"/>
          </p:nvPr>
        </p:nvSpPr>
        <p:spPr>
          <a:xfrm>
            <a:off x="4143587" y="9119474"/>
            <a:ext cx="3169920" cy="481635"/>
          </a:xfrm>
          <a:prstGeom prst="rect">
            <a:avLst/>
          </a:prstGeom>
        </p:spPr>
        <p:txBody>
          <a:bodyPr spcFirstLastPara="1" wrap="square" lIns="96645" tIns="48309" rIns="96645" bIns="48309" anchor="b" anchorCtr="0">
            <a:noAutofit/>
          </a:bodyPr>
          <a:lstStyle/>
          <a:p>
            <a:pPr algn="r">
              <a:buSzPts val="1200"/>
            </a:pPr>
            <a:fld id="{00000000-1234-1234-1234-123412341234}" type="slidenum">
              <a:rPr lang="en-CA"/>
              <a:pPr algn="r">
                <a:buSzPts val="1200"/>
              </a:pPr>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96de725380_3_1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g96de725380_3_12:notes"/>
          <p:cNvSpPr txBox="1">
            <a:spLocks noGrp="1"/>
          </p:cNvSpPr>
          <p:nvPr>
            <p:ph type="body" idx="1"/>
          </p:nvPr>
        </p:nvSpPr>
        <p:spPr>
          <a:xfrm>
            <a:off x="731520" y="4620578"/>
            <a:ext cx="5852160" cy="3780630"/>
          </a:xfrm>
          <a:prstGeom prst="rect">
            <a:avLst/>
          </a:prstGeom>
          <a:noFill/>
          <a:ln>
            <a:noFill/>
          </a:ln>
        </p:spPr>
        <p:txBody>
          <a:bodyPr spcFirstLastPara="1" wrap="square" lIns="96645" tIns="48309" rIns="96645" bIns="48309" anchor="t" anchorCtr="0">
            <a:noAutofit/>
          </a:bodyPr>
          <a:lstStyle/>
          <a:p>
            <a:pPr marL="0" indent="0">
              <a:buClr>
                <a:schemeClr val="dk1"/>
              </a:buClr>
              <a:buSzPts val="1100"/>
            </a:pPr>
            <a:r>
              <a:rPr lang="en-CA" b="1" dirty="0">
                <a:solidFill>
                  <a:srgbClr val="0B5394"/>
                </a:solidFill>
              </a:rPr>
              <a:t>SUGGESTED ACTIVITY TIME -  1 minutes</a:t>
            </a:r>
            <a:endParaRPr b="1" dirty="0">
              <a:solidFill>
                <a:srgbClr val="0B5394"/>
              </a:solidFill>
            </a:endParaRPr>
          </a:p>
          <a:p>
            <a:pPr marL="0" indent="0">
              <a:buClr>
                <a:schemeClr val="dk1"/>
              </a:buClr>
              <a:buSzPts val="1100"/>
            </a:pPr>
            <a:endParaRPr b="1" dirty="0">
              <a:solidFill>
                <a:srgbClr val="0B5394"/>
              </a:solidFill>
            </a:endParaRPr>
          </a:p>
          <a:p>
            <a:pPr marL="0" indent="0">
              <a:buClr>
                <a:schemeClr val="dk1"/>
              </a:buClr>
              <a:buSzPts val="1100"/>
            </a:pPr>
            <a:r>
              <a:rPr lang="en-CA" dirty="0"/>
              <a:t>Valuing the learning skills and work habits found on the report card provides entry points for SEL growth for many students.</a:t>
            </a:r>
            <a:endParaRPr dirty="0"/>
          </a:p>
          <a:p>
            <a:pPr marL="0" indent="0">
              <a:buClr>
                <a:schemeClr val="dk1"/>
              </a:buClr>
              <a:buSzPts val="1100"/>
            </a:pPr>
            <a:r>
              <a:rPr lang="en-CA" dirty="0"/>
              <a:t>Using the report card learning skills and work habits section as a point of reflection and focus for goal setting, helps students  to develop positive attitudes and habits.</a:t>
            </a:r>
          </a:p>
          <a:p>
            <a:pPr marL="0" indent="0">
              <a:buClr>
                <a:schemeClr val="dk1"/>
              </a:buClr>
              <a:buSzPts val="1100"/>
            </a:pPr>
            <a:endParaRPr dirty="0"/>
          </a:p>
          <a:p>
            <a:pPr marL="181240" indent="-181240">
              <a:buClr>
                <a:schemeClr val="dk1"/>
              </a:buClr>
              <a:buSzPts val="1100"/>
              <a:buFont typeface="Arial" panose="020B0604020202020204" pitchFamily="34" charset="0"/>
              <a:buChar char="•"/>
            </a:pPr>
            <a:r>
              <a:rPr lang="en-CA" dirty="0"/>
              <a:t>Take a moment to reflect on these ideas.</a:t>
            </a:r>
            <a:endParaRPr dirty="0"/>
          </a:p>
          <a:p>
            <a:pPr marL="181240" indent="-181240">
              <a:buClr>
                <a:schemeClr val="dk1"/>
              </a:buClr>
              <a:buSzPts val="1100"/>
              <a:buFont typeface="Arial" panose="020B0604020202020204" pitchFamily="34" charset="0"/>
              <a:buChar char="•"/>
            </a:pPr>
            <a:r>
              <a:rPr lang="en-CA" dirty="0"/>
              <a:t>Then take a look at the reflection questions.</a:t>
            </a:r>
            <a:endParaRPr dirty="0"/>
          </a:p>
          <a:p>
            <a:pPr marL="181240" indent="-181240">
              <a:buClr>
                <a:schemeClr val="dk1"/>
              </a:buClr>
              <a:buSzPts val="1100"/>
              <a:buFont typeface="Arial" panose="020B0604020202020204" pitchFamily="34" charset="0"/>
              <a:buChar char="•"/>
            </a:pPr>
            <a:r>
              <a:rPr lang="en-CA" dirty="0">
                <a:highlight>
                  <a:srgbClr val="FFFF00"/>
                </a:highlight>
              </a:rPr>
              <a:t>Jot down your thoughts.</a:t>
            </a:r>
            <a:endParaRPr b="1" dirty="0">
              <a:solidFill>
                <a:srgbClr val="0B5394"/>
              </a:solidFill>
            </a:endParaRPr>
          </a:p>
          <a:p>
            <a:pPr marL="0" indent="0"/>
            <a:endParaRPr dirty="0"/>
          </a:p>
        </p:txBody>
      </p:sp>
      <p:sp>
        <p:nvSpPr>
          <p:cNvPr id="340" name="Google Shape;340;g96de725380_3_12:notes"/>
          <p:cNvSpPr txBox="1">
            <a:spLocks noGrp="1"/>
          </p:cNvSpPr>
          <p:nvPr>
            <p:ph type="sldNum" idx="12"/>
          </p:nvPr>
        </p:nvSpPr>
        <p:spPr>
          <a:xfrm>
            <a:off x="4143587" y="9119474"/>
            <a:ext cx="3169920" cy="481635"/>
          </a:xfrm>
          <a:prstGeom prst="rect">
            <a:avLst/>
          </a:prstGeom>
          <a:noFill/>
          <a:ln>
            <a:noFill/>
          </a:ln>
        </p:spPr>
        <p:txBody>
          <a:bodyPr spcFirstLastPara="1" wrap="square" lIns="96645" tIns="48309" rIns="96645" bIns="48309" anchor="b" anchorCtr="0">
            <a:noAutofit/>
          </a:bodyPr>
          <a:lstStyle/>
          <a:p>
            <a:pPr algn="r">
              <a:buSzPts val="1200"/>
            </a:pPr>
            <a:fld id="{00000000-1234-1234-1234-123412341234}" type="slidenum">
              <a:rPr lang="en-CA"/>
              <a:pPr algn="r">
                <a:buSzPts val="1200"/>
              </a:pPr>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96de725380_3_2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g96de725380_3_24:notes"/>
          <p:cNvSpPr txBox="1">
            <a:spLocks noGrp="1"/>
          </p:cNvSpPr>
          <p:nvPr>
            <p:ph type="body" idx="1"/>
          </p:nvPr>
        </p:nvSpPr>
        <p:spPr>
          <a:xfrm>
            <a:off x="731520" y="4620578"/>
            <a:ext cx="5852160" cy="3780630"/>
          </a:xfrm>
          <a:prstGeom prst="rect">
            <a:avLst/>
          </a:prstGeom>
          <a:noFill/>
          <a:ln>
            <a:noFill/>
          </a:ln>
        </p:spPr>
        <p:txBody>
          <a:bodyPr spcFirstLastPara="1" wrap="square" lIns="96645" tIns="48309" rIns="96645" bIns="48309" anchor="t" anchorCtr="0">
            <a:noAutofit/>
          </a:bodyPr>
          <a:lstStyle/>
          <a:p>
            <a:pPr marL="0" indent="0">
              <a:buClr>
                <a:schemeClr val="dk1"/>
              </a:buClr>
              <a:buSzPts val="1100"/>
            </a:pPr>
            <a:r>
              <a:rPr lang="en-CA" b="1" dirty="0">
                <a:solidFill>
                  <a:srgbClr val="0B5394"/>
                </a:solidFill>
              </a:rPr>
              <a:t>Suggested Activity Time - 1 minute</a:t>
            </a:r>
            <a:endParaRPr b="1" dirty="0">
              <a:solidFill>
                <a:srgbClr val="0B5394"/>
              </a:solidFill>
            </a:endParaRPr>
          </a:p>
          <a:p>
            <a:pPr marL="0" indent="0">
              <a:buClr>
                <a:schemeClr val="dk1"/>
              </a:buClr>
              <a:buSzPts val="1100"/>
            </a:pPr>
            <a:endParaRPr dirty="0"/>
          </a:p>
          <a:p>
            <a:pPr marL="0" indent="0">
              <a:buClr>
                <a:schemeClr val="dk1"/>
              </a:buClr>
              <a:buSzPts val="2400"/>
            </a:pPr>
            <a:r>
              <a:rPr lang="en-CA" dirty="0"/>
              <a:t>A whole school approach to mental health includes many things. Mental health is everyone’s responsibility  All stakeholders in the school must be involved. That includes students, teachers, families and the community at large. In particular, we really need to work to build  partnerships with  families  in order to move this agenda forward. Our traditional approach to parent involvement has to change, we need to be connecting with families regularly not just when there is a problem. The OLF Framework highlights the fostering of genuine, trusting relationships as a key leadership practice. Respectful, ongoing communication and transparency are essential to encouraging parent engagement. Helping staff understand that parents are partners in a student’s education, in both academic achievements and social emotional development, is part of our role as school leader. Parents need to be invited into a reciprocal partnership with the school, where we share the responsibility for student success. When we involve parents, they are more supportive because they understand what is happening in the classroom and our school. By understanding each other’s perspectives and experiences makes us more effective.</a:t>
            </a:r>
            <a:endParaRPr dirty="0"/>
          </a:p>
          <a:p>
            <a:pPr marL="483306" indent="0">
              <a:buClr>
                <a:schemeClr val="dk1"/>
              </a:buClr>
            </a:pPr>
            <a:endParaRPr dirty="0">
              <a:highlight>
                <a:srgbClr val="FFFF00"/>
              </a:highlight>
            </a:endParaRPr>
          </a:p>
          <a:p>
            <a:pPr marL="0" indent="0">
              <a:buClr>
                <a:schemeClr val="dk1"/>
              </a:buClr>
            </a:pPr>
            <a:r>
              <a:rPr lang="en-CA" dirty="0">
                <a:highlight>
                  <a:srgbClr val="FFFF00"/>
                </a:highlight>
              </a:rPr>
              <a:t>I invite you to now take a moment now, pause and think and write: </a:t>
            </a:r>
            <a:endParaRPr dirty="0">
              <a:highlight>
                <a:srgbClr val="FFFF00"/>
              </a:highlight>
            </a:endParaRPr>
          </a:p>
          <a:p>
            <a:pPr marL="0" indent="0">
              <a:lnSpc>
                <a:spcPct val="115000"/>
              </a:lnSpc>
              <a:buClr>
                <a:schemeClr val="dk1"/>
              </a:buClr>
              <a:buSzPts val="1100"/>
            </a:pPr>
            <a:r>
              <a:rPr lang="en-CA" dirty="0">
                <a:highlight>
                  <a:srgbClr val="FFFF00"/>
                </a:highlight>
              </a:rPr>
              <a:t>How do you </a:t>
            </a:r>
            <a:r>
              <a:rPr lang="en-CA" dirty="0">
                <a:solidFill>
                  <a:srgbClr val="FF0000"/>
                </a:solidFill>
                <a:highlight>
                  <a:srgbClr val="FFFF00"/>
                </a:highlight>
              </a:rPr>
              <a:t>understand and </a:t>
            </a:r>
            <a:r>
              <a:rPr lang="en-CA" dirty="0">
                <a:highlight>
                  <a:srgbClr val="FFFF00"/>
                </a:highlight>
              </a:rPr>
              <a:t>engage your families </a:t>
            </a:r>
            <a:r>
              <a:rPr lang="en-CA" dirty="0">
                <a:solidFill>
                  <a:srgbClr val="FF0000"/>
                </a:solidFill>
                <a:highlight>
                  <a:srgbClr val="FFFF00"/>
                </a:highlight>
              </a:rPr>
              <a:t>unique lived experiences</a:t>
            </a:r>
            <a:r>
              <a:rPr lang="en-CA" dirty="0">
                <a:highlight>
                  <a:srgbClr val="FFFF00"/>
                </a:highlight>
              </a:rPr>
              <a:t> and, community partners to promote and support positive mental health and learning in your school?</a:t>
            </a:r>
            <a:endParaRPr dirty="0">
              <a:highlight>
                <a:srgbClr val="FFFF00"/>
              </a:highlight>
            </a:endParaRPr>
          </a:p>
        </p:txBody>
      </p:sp>
      <p:sp>
        <p:nvSpPr>
          <p:cNvPr id="348" name="Google Shape;348;g96de725380_3_24:notes"/>
          <p:cNvSpPr txBox="1">
            <a:spLocks noGrp="1"/>
          </p:cNvSpPr>
          <p:nvPr>
            <p:ph type="sldNum" idx="12"/>
          </p:nvPr>
        </p:nvSpPr>
        <p:spPr>
          <a:xfrm>
            <a:off x="4143587" y="9119474"/>
            <a:ext cx="3169920" cy="481635"/>
          </a:xfrm>
          <a:prstGeom prst="rect">
            <a:avLst/>
          </a:prstGeom>
          <a:noFill/>
          <a:ln>
            <a:noFill/>
          </a:ln>
        </p:spPr>
        <p:txBody>
          <a:bodyPr spcFirstLastPara="1" wrap="square" lIns="96645" tIns="48309" rIns="96645" bIns="48309" anchor="b" anchorCtr="0">
            <a:noAutofit/>
          </a:bodyPr>
          <a:lstStyle/>
          <a:p>
            <a:pPr algn="r">
              <a:buSzPts val="1200"/>
            </a:pPr>
            <a:fld id="{00000000-1234-1234-1234-123412341234}" type="slidenum">
              <a:rPr lang="en-CA"/>
              <a:pPr algn="r">
                <a:buSzPts val="1200"/>
              </a:pPr>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ad99e373d3_1_20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ad99e373d3_1_207:notes"/>
          <p:cNvSpPr txBox="1">
            <a:spLocks noGrp="1"/>
          </p:cNvSpPr>
          <p:nvPr>
            <p:ph type="body" idx="1"/>
          </p:nvPr>
        </p:nvSpPr>
        <p:spPr>
          <a:xfrm>
            <a:off x="731520" y="4620578"/>
            <a:ext cx="5852160" cy="3780630"/>
          </a:xfrm>
          <a:prstGeom prst="rect">
            <a:avLst/>
          </a:prstGeom>
        </p:spPr>
        <p:txBody>
          <a:bodyPr spcFirstLastPara="1" wrap="square" lIns="96645" tIns="48309" rIns="96645" bIns="48309" anchor="t" anchorCtr="0">
            <a:noAutofit/>
          </a:bodyPr>
          <a:lstStyle/>
          <a:p>
            <a:pPr marL="0" indent="0"/>
            <a:r>
              <a:rPr lang="en-CA" sz="1300" dirty="0">
                <a:latin typeface="Calibri" panose="020F0502020204030204" pitchFamily="34" charset="0"/>
                <a:cs typeface="Calibri" panose="020F0502020204030204" pitchFamily="34" charset="0"/>
              </a:rPr>
              <a:t>Leading Mentally Healthy Schools Reflection Tool: A tool for continuous learning and improvement in Mental Health and Well-Being At School </a:t>
            </a:r>
            <a:endParaRPr sz="1300" dirty="0">
              <a:latin typeface="Calibri" panose="020F0502020204030204" pitchFamily="34" charset="0"/>
              <a:cs typeface="Calibri" panose="020F0502020204030204" pitchFamily="34" charset="0"/>
            </a:endParaRPr>
          </a:p>
          <a:p>
            <a:pPr marL="0" indent="0"/>
            <a:r>
              <a:rPr lang="en-CA" sz="1300" dirty="0">
                <a:highlight>
                  <a:srgbClr val="FFFF00"/>
                </a:highlight>
                <a:latin typeface="Calibri" panose="020F0502020204030204" pitchFamily="34" charset="0"/>
                <a:cs typeface="Calibri" panose="020F0502020204030204" pitchFamily="34" charset="0"/>
              </a:rPr>
              <a:t>The document is scrolling on screen here for you to take a look. </a:t>
            </a:r>
            <a:endParaRPr sz="1300" dirty="0">
              <a:highlight>
                <a:srgbClr val="FFFF00"/>
              </a:highlight>
              <a:latin typeface="Calibri" panose="020F0502020204030204" pitchFamily="34" charset="0"/>
              <a:cs typeface="Calibri" panose="020F0502020204030204" pitchFamily="34" charset="0"/>
            </a:endParaRPr>
          </a:p>
          <a:p>
            <a:pPr marL="0" indent="0"/>
            <a:r>
              <a:rPr lang="en-CA" sz="1300" dirty="0">
                <a:latin typeface="Calibri" panose="020F0502020204030204" pitchFamily="34" charset="0"/>
                <a:cs typeface="Calibri" panose="020F0502020204030204" pitchFamily="34" charset="0"/>
              </a:rPr>
              <a:t>The questions are provided to you on a fillable form.</a:t>
            </a:r>
            <a:endParaRPr sz="1300" dirty="0">
              <a:latin typeface="Calibri" panose="020F0502020204030204" pitchFamily="34" charset="0"/>
              <a:cs typeface="Calibri" panose="020F0502020204030204" pitchFamily="34" charset="0"/>
            </a:endParaRPr>
          </a:p>
          <a:p>
            <a:pPr marL="0" indent="0"/>
            <a:r>
              <a:rPr lang="en-CA" sz="1300" dirty="0">
                <a:latin typeface="Calibri" panose="020F0502020204030204" pitchFamily="34" charset="0"/>
                <a:cs typeface="Calibri" panose="020F0502020204030204" pitchFamily="34" charset="0"/>
              </a:rPr>
              <a:t>And… at the end of the Leading Mentally Healthy Reflection Tool is a fillable chart that helps you and your school improvement team think about and plan next steps. </a:t>
            </a:r>
            <a:endParaRPr sz="1300" dirty="0">
              <a:latin typeface="Calibri" panose="020F0502020204030204" pitchFamily="34" charset="0"/>
              <a:cs typeface="Calibri" panose="020F0502020204030204" pitchFamily="34" charset="0"/>
            </a:endParaRPr>
          </a:p>
          <a:p>
            <a:pPr marL="0" indent="0"/>
            <a:endParaRPr sz="1300" dirty="0">
              <a:latin typeface="Calibri" panose="020F0502020204030204" pitchFamily="34" charset="0"/>
              <a:cs typeface="Calibri" panose="020F0502020204030204" pitchFamily="34" charset="0"/>
            </a:endParaRPr>
          </a:p>
          <a:p>
            <a:pPr marL="0"/>
            <a:r>
              <a:rPr lang="en-US" sz="1300" u="sng" dirty="0">
                <a:solidFill>
                  <a:srgbClr val="000000"/>
                </a:solidFill>
                <a:latin typeface="Calibri" panose="020F0502020204030204" pitchFamily="34" charset="0"/>
                <a:ea typeface="Times New Roman" panose="02020603050405020304" pitchFamily="18" charset="0"/>
                <a:cs typeface="Calibri" panose="020F0502020204030204" pitchFamily="34" charset="0"/>
                <a:hlinkClick r:id="rId3"/>
              </a:rPr>
              <a:t>https://smho-smso.ca/blog/online-resources/lmhs-reflection-tool/</a:t>
            </a:r>
            <a:endParaRPr lang="en-US" sz="1300" dirty="0">
              <a:latin typeface="Calibri" panose="020F0502020204030204" pitchFamily="34" charset="0"/>
              <a:ea typeface="Calibri" panose="020F0502020204030204" pitchFamily="34" charset="0"/>
              <a:cs typeface="Calibri" panose="020F0502020204030204" pitchFamily="34" charset="0"/>
            </a:endParaRPr>
          </a:p>
          <a:p>
            <a:pPr marL="0" indent="0">
              <a:buClr>
                <a:schemeClr val="dk1"/>
              </a:buClr>
              <a:buSzPts val="1100"/>
            </a:pPr>
            <a:endParaRPr lang="en-CA" sz="1300" dirty="0">
              <a:solidFill>
                <a:srgbClr val="999999"/>
              </a:solidFill>
              <a:latin typeface="Calibri" panose="020F0502020204030204" pitchFamily="34" charset="0"/>
              <a:cs typeface="Calibri" panose="020F0502020204030204" pitchFamily="34" charset="0"/>
            </a:endParaRPr>
          </a:p>
          <a:p>
            <a:pPr marL="0" indent="0">
              <a:buClr>
                <a:schemeClr val="dk1"/>
              </a:buClr>
              <a:buSzPts val="1100"/>
            </a:pPr>
            <a:r>
              <a:rPr lang="en-CA" sz="1300" dirty="0">
                <a:solidFill>
                  <a:srgbClr val="999999"/>
                </a:solidFill>
                <a:latin typeface="Calibri" panose="020F0502020204030204" pitchFamily="34" charset="0"/>
                <a:cs typeface="Calibri" panose="020F0502020204030204" pitchFamily="34" charset="0"/>
              </a:rPr>
              <a:t>Scrolling document (PPT animation) </a:t>
            </a:r>
            <a:endParaRPr sz="1300" dirty="0">
              <a:solidFill>
                <a:srgbClr val="999999"/>
              </a:solidFill>
              <a:latin typeface="Calibri" panose="020F0502020204030204" pitchFamily="34" charset="0"/>
              <a:cs typeface="Calibri" panose="020F0502020204030204" pitchFamily="34" charset="0"/>
            </a:endParaRPr>
          </a:p>
        </p:txBody>
      </p:sp>
      <p:sp>
        <p:nvSpPr>
          <p:cNvPr id="356" name="Google Shape;356;gad99e373d3_1_207:notes"/>
          <p:cNvSpPr txBox="1">
            <a:spLocks noGrp="1"/>
          </p:cNvSpPr>
          <p:nvPr>
            <p:ph type="sldNum" idx="12"/>
          </p:nvPr>
        </p:nvSpPr>
        <p:spPr>
          <a:xfrm>
            <a:off x="4143587" y="9119474"/>
            <a:ext cx="3169920" cy="481635"/>
          </a:xfrm>
          <a:prstGeom prst="rect">
            <a:avLst/>
          </a:prstGeom>
        </p:spPr>
        <p:txBody>
          <a:bodyPr spcFirstLastPara="1" wrap="square" lIns="96645" tIns="48309" rIns="96645" bIns="48309" anchor="b" anchorCtr="0">
            <a:noAutofit/>
          </a:bodyPr>
          <a:lstStyle/>
          <a:p>
            <a:pPr algn="r">
              <a:buSzPts val="1200"/>
            </a:pPr>
            <a:fld id="{00000000-1234-1234-1234-123412341234}" type="slidenum">
              <a:rPr lang="en-CA"/>
              <a:pPr algn="r">
                <a:buSzPts val="1200"/>
              </a:pPr>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96de725380_9_77: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g96de725380_9_77:notes"/>
          <p:cNvSpPr txBox="1">
            <a:spLocks noGrp="1"/>
          </p:cNvSpPr>
          <p:nvPr>
            <p:ph type="body" idx="1"/>
          </p:nvPr>
        </p:nvSpPr>
        <p:spPr>
          <a:xfrm>
            <a:off x="731520" y="4560570"/>
            <a:ext cx="5852160" cy="4320540"/>
          </a:xfrm>
          <a:prstGeom prst="rect">
            <a:avLst/>
          </a:prstGeom>
          <a:noFill/>
          <a:ln>
            <a:noFill/>
          </a:ln>
        </p:spPr>
        <p:txBody>
          <a:bodyPr spcFirstLastPara="1" wrap="square" lIns="96645" tIns="48309" rIns="96645" bIns="48309" anchor="t" anchorCtr="0">
            <a:noAutofit/>
          </a:bodyPr>
          <a:lstStyle/>
          <a:p>
            <a:pPr marL="0" indent="0"/>
            <a:r>
              <a:rPr lang="fr-CA" sz="1500" dirty="0" err="1">
                <a:solidFill>
                  <a:schemeClr val="hlink"/>
                </a:solidFill>
              </a:rPr>
              <a:t>Mentimeter</a:t>
            </a:r>
            <a:r>
              <a:rPr lang="fr-CA" sz="1500" dirty="0">
                <a:solidFill>
                  <a:schemeClr val="hlink"/>
                </a:solidFill>
              </a:rPr>
              <a:t> Activity – Slide 2</a:t>
            </a:r>
            <a:endParaRPr sz="1500" dirty="0"/>
          </a:p>
          <a:p>
            <a:pPr marL="0" indent="0">
              <a:buClr>
                <a:schemeClr val="dk1"/>
              </a:buClr>
            </a:pPr>
            <a:endParaRPr sz="1500" dirty="0"/>
          </a:p>
          <a:p>
            <a:pPr marL="0" indent="0">
              <a:buClr>
                <a:schemeClr val="dk1"/>
              </a:buClr>
            </a:pPr>
            <a:r>
              <a:rPr lang="en-CA" sz="1500" b="1" dirty="0"/>
              <a:t>Suggested Activity Time - 2 Minutes</a:t>
            </a:r>
            <a:endParaRPr sz="1500" b="1" dirty="0"/>
          </a:p>
          <a:p>
            <a:pPr marL="0" indent="0">
              <a:buClr>
                <a:schemeClr val="dk1"/>
              </a:buClr>
            </a:pPr>
            <a:r>
              <a:rPr lang="en-CA" sz="1500" dirty="0"/>
              <a:t>Use a GIF, an emoji, a meme, or just a word to share with our group how you are feeling. </a:t>
            </a:r>
            <a:endParaRPr sz="1500" dirty="0"/>
          </a:p>
          <a:p>
            <a:pPr marL="0" indent="0">
              <a:buClr>
                <a:schemeClr val="dk1"/>
              </a:buClr>
            </a:pPr>
            <a:endParaRPr sz="1500" dirty="0"/>
          </a:p>
          <a:p>
            <a:pPr marL="0" marR="13425" indent="0">
              <a:buClr>
                <a:schemeClr val="dk1"/>
              </a:buClr>
              <a:buSzPts val="1100"/>
            </a:pPr>
            <a:r>
              <a:rPr lang="en-CA" sz="1500" b="1" dirty="0">
                <a:highlight>
                  <a:schemeClr val="lt1"/>
                </a:highlight>
              </a:rPr>
              <a:t>So….Why Do we do Feelings Check ins?</a:t>
            </a:r>
            <a:endParaRPr sz="1500" b="1" dirty="0">
              <a:highlight>
                <a:schemeClr val="lt1"/>
              </a:highlight>
            </a:endParaRPr>
          </a:p>
          <a:p>
            <a:pPr marL="13425" marR="13425" indent="0">
              <a:spcBef>
                <a:spcPts val="2748"/>
              </a:spcBef>
              <a:buClr>
                <a:schemeClr val="dk1"/>
              </a:buClr>
              <a:buSzPts val="1100"/>
            </a:pPr>
            <a:r>
              <a:rPr lang="en-CA" sz="1500" dirty="0">
                <a:highlight>
                  <a:schemeClr val="lt1"/>
                </a:highlight>
              </a:rPr>
              <a:t>A key SEL competency is </a:t>
            </a:r>
            <a:r>
              <a:rPr lang="en-CA" sz="1500" dirty="0">
                <a:solidFill>
                  <a:srgbClr val="1E73BE"/>
                </a:solidFill>
                <a:highlight>
                  <a:schemeClr val="lt1"/>
                </a:highlight>
                <a:uFill>
                  <a:noFill/>
                </a:uFill>
                <a:hlinkClick r:id="rId3">
                  <a:extLst>
                    <a:ext uri="{A12FA001-AC4F-418D-AE19-62706E023703}">
                      <ahyp:hlinkClr xmlns:ahyp="http://schemas.microsoft.com/office/drawing/2018/hyperlinkcolor" val="tx"/>
                    </a:ext>
                  </a:extLst>
                </a:hlinkClick>
              </a:rPr>
              <a:t>self-awareness</a:t>
            </a:r>
            <a:r>
              <a:rPr lang="en-CA" sz="1500" dirty="0">
                <a:highlight>
                  <a:schemeClr val="lt1"/>
                </a:highlight>
              </a:rPr>
              <a:t> and it starts with students being able to identify how they feel.</a:t>
            </a:r>
            <a:endParaRPr sz="1500" dirty="0">
              <a:highlight>
                <a:schemeClr val="lt1"/>
              </a:highlight>
            </a:endParaRPr>
          </a:p>
          <a:p>
            <a:pPr marL="13425" marR="13425" indent="0">
              <a:spcBef>
                <a:spcPts val="2748"/>
              </a:spcBef>
              <a:buClr>
                <a:schemeClr val="dk1"/>
              </a:buClr>
              <a:buSzPts val="1100"/>
            </a:pPr>
            <a:endParaRPr lang="en-CA" sz="1500" dirty="0">
              <a:highlight>
                <a:schemeClr val="lt1"/>
              </a:highlight>
            </a:endParaRPr>
          </a:p>
          <a:p>
            <a:pPr marL="13425" marR="13425" indent="0">
              <a:spcBef>
                <a:spcPts val="2748"/>
              </a:spcBef>
              <a:buClr>
                <a:schemeClr val="dk1"/>
              </a:buClr>
              <a:buSzPts val="1100"/>
            </a:pPr>
            <a:r>
              <a:rPr lang="en-CA" sz="1500" dirty="0">
                <a:highlight>
                  <a:schemeClr val="lt1"/>
                </a:highlight>
              </a:rPr>
              <a:t>A daily feelings check-in helps all of us learn to recognize different emotions and also the intensity of our emotions. We can't manage a feeling if we can't recognize it. </a:t>
            </a:r>
            <a:endParaRPr sz="1500" dirty="0">
              <a:highlight>
                <a:schemeClr val="lt1"/>
              </a:highlight>
            </a:endParaRPr>
          </a:p>
          <a:p>
            <a:pPr marL="13425" marR="13425" indent="0">
              <a:lnSpc>
                <a:spcPct val="170000"/>
              </a:lnSpc>
              <a:spcBef>
                <a:spcPts val="2748"/>
              </a:spcBef>
              <a:buClr>
                <a:schemeClr val="dk1"/>
              </a:buClr>
              <a:buSzPts val="1100"/>
            </a:pPr>
            <a:endParaRPr lang="en-CA" sz="1500" dirty="0">
              <a:highlight>
                <a:schemeClr val="lt1"/>
              </a:highlight>
            </a:endParaRPr>
          </a:p>
          <a:p>
            <a:pPr marL="13425" marR="13425" indent="0">
              <a:lnSpc>
                <a:spcPct val="170000"/>
              </a:lnSpc>
              <a:spcBef>
                <a:spcPts val="2748"/>
              </a:spcBef>
              <a:buClr>
                <a:schemeClr val="dk1"/>
              </a:buClr>
              <a:buSzPts val="1100"/>
            </a:pPr>
            <a:r>
              <a:rPr lang="en-CA" sz="1500" dirty="0">
                <a:highlight>
                  <a:schemeClr val="lt1"/>
                </a:highlight>
              </a:rPr>
              <a:t>Checking in normalizes feelings. When we do check-ins with students, we help teach students to recognize that all feelings are okay.                                                                                                                                                                                                                                                                                                                                    It then opens up the conversation that how we handle those feelings makes all the difference.  Identification and management of emotions is a component in social emotional learning as we help students to gauge emotions. </a:t>
            </a:r>
          </a:p>
          <a:p>
            <a:pPr marL="13425" marR="13425" indent="0">
              <a:lnSpc>
                <a:spcPct val="170000"/>
              </a:lnSpc>
              <a:spcBef>
                <a:spcPts val="2748"/>
              </a:spcBef>
              <a:buClr>
                <a:schemeClr val="dk1"/>
              </a:buClr>
              <a:buSzPts val="1100"/>
            </a:pPr>
            <a:endParaRPr sz="1500" dirty="0">
              <a:highlight>
                <a:schemeClr val="lt1"/>
              </a:highlight>
            </a:endParaRPr>
          </a:p>
          <a:p>
            <a:pPr marL="13425" marR="13425" indent="0">
              <a:lnSpc>
                <a:spcPct val="170000"/>
              </a:lnSpc>
              <a:spcBef>
                <a:spcPts val="2748"/>
              </a:spcBef>
              <a:buClr>
                <a:schemeClr val="dk1"/>
              </a:buClr>
              <a:buSzPts val="1100"/>
            </a:pPr>
            <a:r>
              <a:rPr lang="en-CA" sz="1500" dirty="0">
                <a:highlight>
                  <a:schemeClr val="lt1"/>
                </a:highlight>
              </a:rPr>
              <a:t>Encouraging your staff to implement regular “Check ins” with students - communicates that how everyone feels is important.  It is a simple daily task to do that shows students that we care, you matter, we want to listen, and we are here to support individual needs. </a:t>
            </a:r>
            <a:endParaRPr sz="1500" b="1" dirty="0">
              <a:highlight>
                <a:schemeClr val="lt1"/>
              </a:highlight>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1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 name="Google Shape;363;p15:notes"/>
          <p:cNvSpPr txBox="1">
            <a:spLocks noGrp="1"/>
          </p:cNvSpPr>
          <p:nvPr>
            <p:ph type="body" idx="1"/>
          </p:nvPr>
        </p:nvSpPr>
        <p:spPr>
          <a:xfrm>
            <a:off x="731520" y="4620578"/>
            <a:ext cx="5852160" cy="3780630"/>
          </a:xfrm>
          <a:prstGeom prst="rect">
            <a:avLst/>
          </a:prstGeom>
          <a:noFill/>
          <a:ln>
            <a:noFill/>
          </a:ln>
        </p:spPr>
        <p:txBody>
          <a:bodyPr spcFirstLastPara="1" wrap="square" lIns="96645" tIns="48309" rIns="96645" bIns="48309" anchor="t" anchorCtr="0">
            <a:noAutofit/>
          </a:bodyPr>
          <a:lstStyle/>
          <a:p>
            <a:pPr marL="0" indent="0">
              <a:buClr>
                <a:schemeClr val="dk1"/>
              </a:buClr>
              <a:buSzPts val="1100"/>
            </a:pPr>
            <a:r>
              <a:rPr lang="en-US" b="1" dirty="0">
                <a:solidFill>
                  <a:srgbClr val="0B5394"/>
                </a:solidFill>
                <a:latin typeface="Calibri  "/>
              </a:rPr>
              <a:t>Suggested Activity Time - 3 minutes</a:t>
            </a:r>
          </a:p>
          <a:p>
            <a:pPr marL="0" indent="0">
              <a:buClr>
                <a:schemeClr val="dk1"/>
              </a:buClr>
              <a:buSzPts val="1100"/>
            </a:pPr>
            <a:endParaRPr b="1" dirty="0">
              <a:solidFill>
                <a:srgbClr val="0B5394"/>
              </a:solidFill>
              <a:latin typeface="Calibri  "/>
            </a:endParaRPr>
          </a:p>
          <a:p>
            <a:pPr marL="0" indent="0">
              <a:buClr>
                <a:schemeClr val="dk1"/>
              </a:buClr>
              <a:buSzPts val="1100"/>
            </a:pPr>
            <a:r>
              <a:rPr lang="fr-CA" b="1" u="sng" dirty="0" err="1">
                <a:solidFill>
                  <a:schemeClr val="hlink"/>
                </a:solidFill>
                <a:latin typeface="Calibri  "/>
              </a:rPr>
              <a:t>Mentimeter</a:t>
            </a:r>
            <a:r>
              <a:rPr lang="fr-CA" b="1" u="sng" dirty="0">
                <a:solidFill>
                  <a:schemeClr val="hlink"/>
                </a:solidFill>
                <a:latin typeface="Calibri  "/>
              </a:rPr>
              <a:t> – slides 4, 5, 6</a:t>
            </a:r>
            <a:endParaRPr b="1" dirty="0">
              <a:solidFill>
                <a:srgbClr val="0B5394"/>
              </a:solidFill>
              <a:latin typeface="Calibri  "/>
            </a:endParaRPr>
          </a:p>
          <a:p>
            <a:pPr marL="0" indent="0">
              <a:buClr>
                <a:schemeClr val="dk1"/>
              </a:buClr>
              <a:buSzPts val="1100"/>
            </a:pPr>
            <a:endParaRPr b="1" dirty="0">
              <a:solidFill>
                <a:srgbClr val="0B5394"/>
              </a:solidFill>
              <a:latin typeface="Calibri  "/>
            </a:endParaRPr>
          </a:p>
          <a:p>
            <a:pPr marL="0" indent="0">
              <a:lnSpc>
                <a:spcPct val="142857"/>
              </a:lnSpc>
              <a:buClr>
                <a:schemeClr val="dk1"/>
              </a:buClr>
              <a:buSzPts val="1100"/>
            </a:pPr>
            <a:r>
              <a:rPr lang="en-CA" dirty="0">
                <a:latin typeface="Calibri  "/>
              </a:rPr>
              <a:t>David Weinberger said - “The smartest person in the room, is the room.”  Let’s use the the room - our webinar room - to gather ideas of specific, intentional and purposeful actions that you have taken (or are considering doing - given your learning here today) to help lead a mentally healthy school. We have an interactive board set up to gather your ideas. Please do click on the link in the chat box to contribute to our PROUD MOMENT board. </a:t>
            </a:r>
          </a:p>
          <a:p>
            <a:pPr marL="0" indent="0">
              <a:lnSpc>
                <a:spcPct val="142857"/>
              </a:lnSpc>
              <a:buClr>
                <a:schemeClr val="dk1"/>
              </a:buClr>
              <a:buSzPts val="1100"/>
            </a:pPr>
            <a:endParaRPr i="0" dirty="0">
              <a:latin typeface="Calibri  "/>
            </a:endParaRPr>
          </a:p>
          <a:p>
            <a:pPr marL="0" indent="0">
              <a:lnSpc>
                <a:spcPct val="142857"/>
              </a:lnSpc>
              <a:buClr>
                <a:schemeClr val="dk1"/>
              </a:buClr>
              <a:buSzPts val="1100"/>
            </a:pPr>
            <a:r>
              <a:rPr lang="en-CA" i="0" dirty="0">
                <a:latin typeface="Calibri  "/>
                <a:ea typeface="Arial"/>
                <a:cs typeface="Arial"/>
                <a:sym typeface="Arial"/>
              </a:rPr>
              <a:t>Here are a couple examples for each tier…</a:t>
            </a:r>
            <a:endParaRPr i="0" dirty="0">
              <a:latin typeface="Calibri  "/>
              <a:ea typeface="Arial"/>
              <a:cs typeface="Arial"/>
              <a:sym typeface="Arial"/>
            </a:endParaRPr>
          </a:p>
          <a:p>
            <a:pPr marL="181240" indent="-181240">
              <a:lnSpc>
                <a:spcPct val="142857"/>
              </a:lnSpc>
              <a:buClr>
                <a:schemeClr val="dk1"/>
              </a:buClr>
              <a:buSzPts val="1100"/>
              <a:buFont typeface="Arial" panose="020B0604020202020204" pitchFamily="34" charset="0"/>
              <a:buChar char="•"/>
            </a:pPr>
            <a:r>
              <a:rPr lang="en-CA" i="0" dirty="0">
                <a:latin typeface="Calibri  "/>
                <a:ea typeface="Arial"/>
                <a:cs typeface="Arial"/>
                <a:sym typeface="Arial"/>
              </a:rPr>
              <a:t>Good for ALL - </a:t>
            </a:r>
            <a:r>
              <a:rPr lang="en-US" i="0" dirty="0">
                <a:latin typeface="Calibri  "/>
                <a:ea typeface="Arial"/>
                <a:cs typeface="Arial"/>
                <a:sym typeface="Arial"/>
              </a:rPr>
              <a:t>We use our school mascot in our language for everything we do to help build a sense of community - and a sense of belonging.  </a:t>
            </a:r>
          </a:p>
          <a:p>
            <a:pPr marL="181240" indent="-181240">
              <a:lnSpc>
                <a:spcPct val="142857"/>
              </a:lnSpc>
              <a:buClr>
                <a:schemeClr val="dk1"/>
              </a:buClr>
              <a:buSzPts val="1100"/>
              <a:buFont typeface="Arial" panose="020B0604020202020204" pitchFamily="34" charset="0"/>
              <a:buChar char="•"/>
            </a:pPr>
            <a:r>
              <a:rPr lang="en-CA" i="0" dirty="0">
                <a:latin typeface="Calibri  "/>
                <a:ea typeface="Arial"/>
                <a:cs typeface="Arial"/>
                <a:sym typeface="Arial"/>
              </a:rPr>
              <a:t>Necessary for SOME - </a:t>
            </a:r>
            <a:r>
              <a:rPr lang="en-US" i="0" dirty="0">
                <a:latin typeface="Calibri  "/>
                <a:ea typeface="Arial"/>
                <a:cs typeface="Arial"/>
                <a:sym typeface="Arial"/>
              </a:rPr>
              <a:t>Our division lead teacher and our CYW work together to plan for and lead a small support group for students with similar needs - as prevention and early intervention. </a:t>
            </a:r>
          </a:p>
          <a:p>
            <a:pPr marL="181240" indent="-181240">
              <a:lnSpc>
                <a:spcPct val="142857"/>
              </a:lnSpc>
              <a:buClr>
                <a:schemeClr val="dk1"/>
              </a:buClr>
              <a:buSzPts val="1100"/>
              <a:buFont typeface="Arial" panose="020B0604020202020204" pitchFamily="34" charset="0"/>
              <a:buChar char="•"/>
            </a:pPr>
            <a:r>
              <a:rPr lang="en-CA" i="0" dirty="0">
                <a:latin typeface="Calibri  "/>
                <a:ea typeface="Arial"/>
                <a:cs typeface="Arial"/>
                <a:sym typeface="Arial"/>
              </a:rPr>
              <a:t>Essential for FEW - </a:t>
            </a:r>
            <a:r>
              <a:rPr lang="en-US" i="0" dirty="0">
                <a:latin typeface="Calibri  "/>
                <a:ea typeface="Arial"/>
                <a:cs typeface="Arial"/>
                <a:sym typeface="Arial"/>
              </a:rPr>
              <a:t>Our school attendance counsellor sees students on an individual basis and runs a couple of small groups to provide the additional space and time to help teach and reinforce healthy coping habits. </a:t>
            </a:r>
          </a:p>
          <a:p>
            <a:pPr marL="0" indent="0">
              <a:lnSpc>
                <a:spcPct val="142857"/>
              </a:lnSpc>
            </a:pPr>
            <a:endParaRPr i="0" dirty="0">
              <a:latin typeface="Calibri  "/>
              <a:ea typeface="Arial"/>
              <a:cs typeface="Arial"/>
              <a:sym typeface="Arial"/>
            </a:endParaRPr>
          </a:p>
          <a:p>
            <a:pPr marL="0" indent="0">
              <a:lnSpc>
                <a:spcPct val="142857"/>
              </a:lnSpc>
            </a:pPr>
            <a:r>
              <a:rPr lang="en-CA" i="0" dirty="0">
                <a:latin typeface="Calibri  "/>
                <a:ea typeface="Arial"/>
                <a:cs typeface="Arial"/>
                <a:sym typeface="Arial"/>
              </a:rPr>
              <a:t>Thank you to all participants for sharing your practical ideas and we hope that you can use this shared Proud Moment board with your school teams for further reflection. </a:t>
            </a:r>
            <a:endParaRPr i="0" dirty="0">
              <a:latin typeface="Calibri  "/>
              <a:ea typeface="Arial"/>
              <a:cs typeface="Arial"/>
              <a:sym typeface="Arial"/>
            </a:endParaRPr>
          </a:p>
        </p:txBody>
      </p:sp>
      <p:sp>
        <p:nvSpPr>
          <p:cNvPr id="364" name="Google Shape;364;p15:notes"/>
          <p:cNvSpPr txBox="1">
            <a:spLocks noGrp="1"/>
          </p:cNvSpPr>
          <p:nvPr>
            <p:ph type="sldNum" idx="12"/>
          </p:nvPr>
        </p:nvSpPr>
        <p:spPr>
          <a:xfrm>
            <a:off x="4143587" y="9119474"/>
            <a:ext cx="3169920" cy="481635"/>
          </a:xfrm>
          <a:prstGeom prst="rect">
            <a:avLst/>
          </a:prstGeom>
          <a:noFill/>
          <a:ln>
            <a:noFill/>
          </a:ln>
        </p:spPr>
        <p:txBody>
          <a:bodyPr spcFirstLastPara="1" wrap="square" lIns="96645" tIns="48309" rIns="96645" bIns="48309" anchor="b" anchorCtr="0">
            <a:noAutofit/>
          </a:bodyPr>
          <a:lstStyle/>
          <a:p>
            <a:pPr algn="r">
              <a:buSzPts val="1400"/>
            </a:pPr>
            <a:fld id="{00000000-1234-1234-1234-123412341234}" type="slidenum">
              <a:rPr lang="en-CA"/>
              <a:pPr algn="r">
                <a:buSzPts val="1400"/>
              </a:pPr>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915661e1c8_0_3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3" name="Google Shape;383;g915661e1c8_0_32:notes"/>
          <p:cNvSpPr txBox="1">
            <a:spLocks noGrp="1"/>
          </p:cNvSpPr>
          <p:nvPr>
            <p:ph type="body" idx="1"/>
          </p:nvPr>
        </p:nvSpPr>
        <p:spPr>
          <a:xfrm>
            <a:off x="731520" y="4620578"/>
            <a:ext cx="5852160" cy="3780630"/>
          </a:xfrm>
          <a:prstGeom prst="rect">
            <a:avLst/>
          </a:prstGeom>
          <a:noFill/>
          <a:ln>
            <a:noFill/>
          </a:ln>
        </p:spPr>
        <p:txBody>
          <a:bodyPr spcFirstLastPara="1" wrap="square" lIns="96645" tIns="48309" rIns="96645" bIns="48309" anchor="t" anchorCtr="0">
            <a:noAutofit/>
          </a:bodyPr>
          <a:lstStyle/>
          <a:p>
            <a:pPr marL="0" indent="0">
              <a:buClr>
                <a:schemeClr val="dk1"/>
              </a:buClr>
              <a:buSzPts val="1100"/>
            </a:pPr>
            <a:r>
              <a:rPr lang="en-CA" sz="1300" b="1" dirty="0">
                <a:solidFill>
                  <a:srgbClr val="0B5394"/>
                </a:solidFill>
                <a:latin typeface="Calibri" panose="020F0502020204030204" pitchFamily="34" charset="0"/>
                <a:ea typeface="Arial"/>
                <a:cs typeface="Calibri" panose="020F0502020204030204" pitchFamily="34" charset="0"/>
                <a:sym typeface="Arial"/>
              </a:rPr>
              <a:t>Suggested Activity Time -  1 minute</a:t>
            </a:r>
            <a:endParaRPr sz="1300" dirty="0">
              <a:latin typeface="Calibri" panose="020F0502020204030204" pitchFamily="34" charset="0"/>
              <a:ea typeface="Arial"/>
              <a:cs typeface="Calibri" panose="020F0502020204030204" pitchFamily="34" charset="0"/>
              <a:sym typeface="Arial"/>
            </a:endParaRPr>
          </a:p>
          <a:p>
            <a:pPr marL="0" indent="0">
              <a:buClr>
                <a:schemeClr val="dk1"/>
              </a:buClr>
            </a:pPr>
            <a:endParaRPr sz="1300" dirty="0">
              <a:latin typeface="Calibri" panose="020F0502020204030204" pitchFamily="34" charset="0"/>
              <a:ea typeface="Arial"/>
              <a:cs typeface="Calibri" panose="020F0502020204030204" pitchFamily="34" charset="0"/>
              <a:sym typeface="Arial"/>
            </a:endParaRPr>
          </a:p>
          <a:p>
            <a:pPr marL="0" indent="0">
              <a:buClr>
                <a:schemeClr val="dk1"/>
              </a:buClr>
            </a:pPr>
            <a:r>
              <a:rPr lang="en-CA" sz="1300" dirty="0">
                <a:latin typeface="Calibri" panose="020F0502020204030204" pitchFamily="34" charset="0"/>
                <a:ea typeface="Arial"/>
                <a:cs typeface="Calibri" panose="020F0502020204030204" pitchFamily="34" charset="0"/>
                <a:sym typeface="Arial"/>
              </a:rPr>
              <a:t>Quality monitoring is part of leadership. It holds us all accountable to the goals we set.</a:t>
            </a:r>
            <a:endParaRPr sz="1300" dirty="0">
              <a:latin typeface="Calibri" panose="020F0502020204030204" pitchFamily="34" charset="0"/>
              <a:ea typeface="Arial"/>
              <a:cs typeface="Calibri" panose="020F0502020204030204" pitchFamily="34" charset="0"/>
              <a:sym typeface="Arial"/>
            </a:endParaRPr>
          </a:p>
          <a:p>
            <a:pPr marL="0" indent="0">
              <a:buClr>
                <a:schemeClr val="dk1"/>
              </a:buClr>
            </a:pPr>
            <a:r>
              <a:rPr lang="en-CA" sz="1300" dirty="0">
                <a:latin typeface="Calibri" panose="020F0502020204030204" pitchFamily="34" charset="0"/>
                <a:ea typeface="Arial"/>
                <a:cs typeface="Calibri" panose="020F0502020204030204" pitchFamily="34" charset="0"/>
                <a:sym typeface="Arial"/>
              </a:rPr>
              <a:t>It is the vehicle that generates collaborative discussions about next steps.</a:t>
            </a:r>
            <a:endParaRPr sz="1300" dirty="0">
              <a:latin typeface="Calibri" panose="020F0502020204030204" pitchFamily="34" charset="0"/>
              <a:ea typeface="Arial"/>
              <a:cs typeface="Calibri" panose="020F0502020204030204" pitchFamily="34" charset="0"/>
              <a:sym typeface="Arial"/>
            </a:endParaRPr>
          </a:p>
          <a:p>
            <a:pPr marL="0" indent="0">
              <a:buClr>
                <a:schemeClr val="dk1"/>
              </a:buClr>
            </a:pPr>
            <a:r>
              <a:rPr lang="en-CA" sz="1300" dirty="0">
                <a:latin typeface="Calibri" panose="020F0502020204030204" pitchFamily="34" charset="0"/>
                <a:ea typeface="Arial"/>
                <a:cs typeface="Calibri" panose="020F0502020204030204" pitchFamily="34" charset="0"/>
                <a:sym typeface="Arial"/>
              </a:rPr>
              <a:t>Monitoring is a way of checking in on the successes happening in your school.</a:t>
            </a:r>
            <a:endParaRPr sz="1300" dirty="0">
              <a:latin typeface="Calibri" panose="020F0502020204030204" pitchFamily="34" charset="0"/>
              <a:ea typeface="Arial"/>
              <a:cs typeface="Calibri" panose="020F0502020204030204" pitchFamily="34" charset="0"/>
              <a:sym typeface="Arial"/>
            </a:endParaRPr>
          </a:p>
          <a:p>
            <a:pPr marL="0" indent="0">
              <a:lnSpc>
                <a:spcPct val="115000"/>
              </a:lnSpc>
              <a:spcBef>
                <a:spcPts val="1269"/>
              </a:spcBef>
              <a:buClr>
                <a:schemeClr val="dk1"/>
              </a:buClr>
              <a:buSzPts val="1100"/>
            </a:pPr>
            <a:r>
              <a:rPr lang="en-CA" sz="1300" dirty="0">
                <a:latin typeface="Calibri" panose="020F0502020204030204" pitchFamily="34" charset="0"/>
                <a:ea typeface="Arial"/>
                <a:cs typeface="Calibri" panose="020F0502020204030204" pitchFamily="34" charset="0"/>
                <a:sym typeface="Arial"/>
              </a:rPr>
              <a:t>Monitoring is an ongoing process of gathering, reviewing and assessing of information to track and document progress towards our goals. It  involves the </a:t>
            </a:r>
            <a:r>
              <a:rPr lang="en-CA" sz="1300" b="1" dirty="0">
                <a:latin typeface="Calibri" panose="020F0502020204030204" pitchFamily="34" charset="0"/>
                <a:ea typeface="Arial"/>
                <a:cs typeface="Calibri" panose="020F0502020204030204" pitchFamily="34" charset="0"/>
                <a:sym typeface="Arial"/>
              </a:rPr>
              <a:t>Here’s what</a:t>
            </a:r>
            <a:r>
              <a:rPr lang="en-CA" sz="1300" dirty="0">
                <a:latin typeface="Calibri" panose="020F0502020204030204" pitchFamily="34" charset="0"/>
                <a:ea typeface="Arial"/>
                <a:cs typeface="Calibri" panose="020F0502020204030204" pitchFamily="34" charset="0"/>
                <a:sym typeface="Arial"/>
              </a:rPr>
              <a:t> – analyzing evidence, the </a:t>
            </a:r>
            <a:r>
              <a:rPr lang="en-CA" sz="1300" b="1" dirty="0">
                <a:latin typeface="Calibri" panose="020F0502020204030204" pitchFamily="34" charset="0"/>
                <a:ea typeface="Arial"/>
                <a:cs typeface="Calibri" panose="020F0502020204030204" pitchFamily="34" charset="0"/>
                <a:sym typeface="Arial"/>
              </a:rPr>
              <a:t>So what</a:t>
            </a:r>
            <a:r>
              <a:rPr lang="en-CA" sz="1300" dirty="0">
                <a:latin typeface="Calibri" panose="020F0502020204030204" pitchFamily="34" charset="0"/>
                <a:ea typeface="Arial"/>
                <a:cs typeface="Calibri" panose="020F0502020204030204" pitchFamily="34" charset="0"/>
                <a:sym typeface="Arial"/>
              </a:rPr>
              <a:t> – </a:t>
            </a:r>
            <a:r>
              <a:rPr lang="en-CA" sz="1300" dirty="0">
                <a:solidFill>
                  <a:srgbClr val="1F497D"/>
                </a:solidFill>
                <a:latin typeface="Calibri" panose="020F0502020204030204" pitchFamily="34" charset="0"/>
                <a:ea typeface="Arial"/>
                <a:cs typeface="Calibri" panose="020F0502020204030204" pitchFamily="34" charset="0"/>
                <a:sym typeface="Arial"/>
              </a:rPr>
              <a:t>interpreting and making sense of evidence </a:t>
            </a:r>
            <a:r>
              <a:rPr lang="en-CA" sz="1300" dirty="0">
                <a:latin typeface="Calibri" panose="020F0502020204030204" pitchFamily="34" charset="0"/>
                <a:ea typeface="Arial"/>
                <a:cs typeface="Calibri" panose="020F0502020204030204" pitchFamily="34" charset="0"/>
                <a:sym typeface="Arial"/>
              </a:rPr>
              <a:t>and the </a:t>
            </a:r>
            <a:r>
              <a:rPr lang="en-CA" sz="1300" b="1" dirty="0">
                <a:latin typeface="Calibri" panose="020F0502020204030204" pitchFamily="34" charset="0"/>
                <a:ea typeface="Arial"/>
                <a:cs typeface="Calibri" panose="020F0502020204030204" pitchFamily="34" charset="0"/>
                <a:sym typeface="Arial"/>
              </a:rPr>
              <a:t>Now what</a:t>
            </a:r>
            <a:r>
              <a:rPr lang="en-CA" sz="1300" dirty="0">
                <a:latin typeface="Calibri" panose="020F0502020204030204" pitchFamily="34" charset="0"/>
                <a:ea typeface="Arial"/>
                <a:cs typeface="Calibri" panose="020F0502020204030204" pitchFamily="34" charset="0"/>
                <a:sym typeface="Arial"/>
              </a:rPr>
              <a:t> –d</a:t>
            </a:r>
            <a:r>
              <a:rPr lang="en-CA" sz="1300" dirty="0">
                <a:solidFill>
                  <a:srgbClr val="1F497D"/>
                </a:solidFill>
                <a:latin typeface="Calibri" panose="020F0502020204030204" pitchFamily="34" charset="0"/>
                <a:ea typeface="Arial"/>
                <a:cs typeface="Calibri" panose="020F0502020204030204" pitchFamily="34" charset="0"/>
                <a:sym typeface="Arial"/>
              </a:rPr>
              <a:t>etermining next steps - for the teacher and for the Principal(s)</a:t>
            </a:r>
            <a:endParaRPr sz="1300" dirty="0">
              <a:latin typeface="Calibri" panose="020F0502020204030204" pitchFamily="34" charset="0"/>
              <a:ea typeface="Arial"/>
              <a:cs typeface="Calibri" panose="020F0502020204030204" pitchFamily="34" charset="0"/>
              <a:sym typeface="Arial"/>
            </a:endParaRPr>
          </a:p>
          <a:p>
            <a:pPr marL="0" indent="0">
              <a:lnSpc>
                <a:spcPct val="115000"/>
              </a:lnSpc>
              <a:spcBef>
                <a:spcPts val="1269"/>
              </a:spcBef>
              <a:buClr>
                <a:schemeClr val="dk1"/>
              </a:buClr>
              <a:buSzPts val="1100"/>
            </a:pPr>
            <a:r>
              <a:rPr lang="en-CA" sz="1300" dirty="0">
                <a:latin typeface="Calibri" panose="020F0502020204030204" pitchFamily="34" charset="0"/>
                <a:ea typeface="Arial"/>
                <a:cs typeface="Calibri" panose="020F0502020204030204" pitchFamily="34" charset="0"/>
                <a:sym typeface="Arial"/>
              </a:rPr>
              <a:t>As an initial step, school teams need to decide </a:t>
            </a:r>
            <a:r>
              <a:rPr lang="en-CA" sz="1300" u="sng" dirty="0">
                <a:latin typeface="Calibri" panose="020F0502020204030204" pitchFamily="34" charset="0"/>
                <a:ea typeface="Arial"/>
                <a:cs typeface="Calibri" panose="020F0502020204030204" pitchFamily="34" charset="0"/>
                <a:sym typeface="Arial"/>
              </a:rPr>
              <a:t>what evidence they will collect </a:t>
            </a:r>
            <a:r>
              <a:rPr lang="en-CA" sz="1300" dirty="0">
                <a:latin typeface="Calibri" panose="020F0502020204030204" pitchFamily="34" charset="0"/>
                <a:ea typeface="Arial"/>
                <a:cs typeface="Calibri" panose="020F0502020204030204" pitchFamily="34" charset="0"/>
                <a:sym typeface="Arial"/>
              </a:rPr>
              <a:t>to effectively monitor plans and goals. </a:t>
            </a:r>
            <a:endParaRPr sz="1300" dirty="0">
              <a:latin typeface="Calibri" panose="020F0502020204030204" pitchFamily="34" charset="0"/>
              <a:ea typeface="Arial"/>
              <a:cs typeface="Calibri" panose="020F0502020204030204" pitchFamily="34" charset="0"/>
              <a:sym typeface="Arial"/>
            </a:endParaRPr>
          </a:p>
          <a:p>
            <a:pPr marL="0" indent="0">
              <a:lnSpc>
                <a:spcPct val="115000"/>
              </a:lnSpc>
              <a:spcBef>
                <a:spcPts val="1269"/>
              </a:spcBef>
              <a:buClr>
                <a:schemeClr val="dk1"/>
              </a:buClr>
              <a:buSzPts val="1100"/>
            </a:pPr>
            <a:endParaRPr lang="en-CA" sz="1300" dirty="0">
              <a:latin typeface="Calibri" panose="020F0502020204030204" pitchFamily="34" charset="0"/>
              <a:ea typeface="Arial"/>
              <a:cs typeface="Calibri" panose="020F0502020204030204" pitchFamily="34" charset="0"/>
              <a:sym typeface="Arial"/>
            </a:endParaRPr>
          </a:p>
          <a:p>
            <a:pPr marL="0" indent="0">
              <a:lnSpc>
                <a:spcPct val="115000"/>
              </a:lnSpc>
              <a:spcBef>
                <a:spcPts val="1269"/>
              </a:spcBef>
              <a:buClr>
                <a:schemeClr val="dk1"/>
              </a:buClr>
              <a:buSzPts val="1100"/>
            </a:pPr>
            <a:r>
              <a:rPr lang="en-CA" sz="1300" dirty="0">
                <a:latin typeface="Calibri" panose="020F0502020204030204" pitchFamily="34" charset="0"/>
                <a:ea typeface="Arial"/>
                <a:cs typeface="Calibri" panose="020F0502020204030204" pitchFamily="34" charset="0"/>
                <a:sym typeface="Arial"/>
              </a:rPr>
              <a:t>Consider your triangulation of data - In monitoring your school-wide mental health literacy initiatives, what evidence (conversations, observations, products) will you be collecting? </a:t>
            </a:r>
            <a:endParaRPr sz="1300" dirty="0">
              <a:latin typeface="Calibri" panose="020F0502020204030204" pitchFamily="34" charset="0"/>
              <a:ea typeface="Arial"/>
              <a:cs typeface="Calibri" panose="020F0502020204030204" pitchFamily="34" charset="0"/>
              <a:sym typeface="Arial"/>
            </a:endParaRPr>
          </a:p>
          <a:p>
            <a:pPr marL="0" indent="0">
              <a:lnSpc>
                <a:spcPct val="115000"/>
              </a:lnSpc>
              <a:spcBef>
                <a:spcPts val="1269"/>
              </a:spcBef>
              <a:buClr>
                <a:schemeClr val="dk1"/>
              </a:buClr>
              <a:buSzPts val="1100"/>
            </a:pPr>
            <a:r>
              <a:rPr lang="en-CA" sz="1300" dirty="0">
                <a:highlight>
                  <a:srgbClr val="FFFF00"/>
                </a:highlight>
                <a:latin typeface="Calibri" panose="020F0502020204030204" pitchFamily="34" charset="0"/>
                <a:ea typeface="Arial"/>
                <a:cs typeface="Calibri" panose="020F0502020204030204" pitchFamily="34" charset="0"/>
                <a:sym typeface="Arial"/>
              </a:rPr>
              <a:t>Please pause, reflect and jot down your ideas.</a:t>
            </a:r>
            <a:endParaRPr sz="1300" dirty="0">
              <a:highlight>
                <a:srgbClr val="FFFF00"/>
              </a:highlight>
              <a:latin typeface="Calibri" panose="020F0502020204030204" pitchFamily="34" charset="0"/>
              <a:ea typeface="Arial"/>
              <a:cs typeface="Calibri" panose="020F0502020204030204" pitchFamily="34" charset="0"/>
              <a:sym typeface="Arial"/>
            </a:endParaRPr>
          </a:p>
        </p:txBody>
      </p:sp>
      <p:sp>
        <p:nvSpPr>
          <p:cNvPr id="384" name="Google Shape;384;g915661e1c8_0_32:notes"/>
          <p:cNvSpPr txBox="1">
            <a:spLocks noGrp="1"/>
          </p:cNvSpPr>
          <p:nvPr>
            <p:ph type="sldNum" idx="12"/>
          </p:nvPr>
        </p:nvSpPr>
        <p:spPr>
          <a:xfrm>
            <a:off x="4143587" y="9119474"/>
            <a:ext cx="3169920" cy="481635"/>
          </a:xfrm>
          <a:prstGeom prst="rect">
            <a:avLst/>
          </a:prstGeom>
          <a:noFill/>
          <a:ln>
            <a:noFill/>
          </a:ln>
        </p:spPr>
        <p:txBody>
          <a:bodyPr spcFirstLastPara="1" wrap="square" lIns="96645" tIns="48309" rIns="96645" bIns="48309" anchor="b" anchorCtr="0">
            <a:noAutofit/>
          </a:bodyPr>
          <a:lstStyle/>
          <a:p>
            <a:pPr algn="r">
              <a:buSzPts val="1400"/>
            </a:pPr>
            <a:fld id="{00000000-1234-1234-1234-123412341234}" type="slidenum">
              <a:rPr lang="en-CA"/>
              <a:pPr algn="r">
                <a:buSzPts val="1400"/>
              </a:pPr>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ad99e373d3_1_27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9" name="Google Shape;399;gad99e373d3_1_271:notes"/>
          <p:cNvSpPr txBox="1">
            <a:spLocks noGrp="1"/>
          </p:cNvSpPr>
          <p:nvPr>
            <p:ph type="body" idx="1"/>
          </p:nvPr>
        </p:nvSpPr>
        <p:spPr>
          <a:xfrm>
            <a:off x="731520" y="4620578"/>
            <a:ext cx="5852160" cy="3780630"/>
          </a:xfrm>
          <a:prstGeom prst="rect">
            <a:avLst/>
          </a:prstGeom>
          <a:noFill/>
          <a:ln>
            <a:noFill/>
          </a:ln>
        </p:spPr>
        <p:txBody>
          <a:bodyPr spcFirstLastPara="1" wrap="square" lIns="96645" tIns="48309" rIns="96645" bIns="48309" anchor="t" anchorCtr="0">
            <a:noAutofit/>
          </a:bodyPr>
          <a:lstStyle/>
          <a:p>
            <a:pPr marL="0" indent="0"/>
            <a:r>
              <a:rPr lang="en-CA" dirty="0"/>
              <a:t>Thank you all for participating today. </a:t>
            </a:r>
            <a:endParaRPr dirty="0"/>
          </a:p>
          <a:p>
            <a:pPr marL="0" indent="0"/>
            <a:endParaRPr dirty="0"/>
          </a:p>
          <a:p>
            <a:pPr marL="0" indent="0"/>
            <a:r>
              <a:rPr lang="en-CA" dirty="0"/>
              <a:t>We hope that you leave here with a deeper understanding of:</a:t>
            </a:r>
            <a:endParaRPr b="1" dirty="0"/>
          </a:p>
          <a:p>
            <a:pPr marL="362480" indent="-275216">
              <a:buClr>
                <a:schemeClr val="dk1"/>
              </a:buClr>
              <a:buSzPts val="1200"/>
              <a:buFont typeface="Calibri"/>
              <a:buChar char="•"/>
            </a:pPr>
            <a:r>
              <a:rPr lang="en-CA" dirty="0"/>
              <a:t>the role schools play in supporting mental health</a:t>
            </a:r>
            <a:endParaRPr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7"/>
                </a:ext>
              </a:extLst>
            </a:endParaRPr>
          </a:p>
          <a:p>
            <a:pPr marL="362480" indent="-275216">
              <a:buClr>
                <a:schemeClr val="dk1"/>
              </a:buClr>
              <a:buSzPts val="1200"/>
              <a:buFont typeface="Calibri"/>
              <a:buChar char="•"/>
            </a:pPr>
            <a:r>
              <a:rPr lang="en-CA"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8"/>
                  </a:ext>
                </a:extLst>
              </a:rPr>
              <a:t>creating conditions for MH and well-being</a:t>
            </a:r>
            <a:endParaRPr dirty="0"/>
          </a:p>
          <a:p>
            <a:pPr marL="362480" indent="-275216">
              <a:buClr>
                <a:schemeClr val="dk1"/>
              </a:buClr>
              <a:buSzPts val="1200"/>
              <a:buFont typeface="Calibri"/>
              <a:buChar char="•"/>
            </a:pPr>
            <a:r>
              <a:rPr lang="en-CA" dirty="0"/>
              <a:t>mental health as a dual </a:t>
            </a:r>
            <a:r>
              <a:rPr lang="en-CA"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9"/>
                  </a:ext>
                </a:extLst>
              </a:rPr>
              <a:t>continuum</a:t>
            </a:r>
            <a:r>
              <a:rPr lang="en-CA" dirty="0"/>
              <a:t> </a:t>
            </a:r>
            <a:endParaRPr dirty="0"/>
          </a:p>
          <a:p>
            <a:pPr marL="362480" indent="-275216">
              <a:buClr>
                <a:schemeClr val="dk1"/>
              </a:buClr>
              <a:buSzPts val="1200"/>
              <a:buFont typeface="Calibri"/>
              <a:buChar char="•"/>
            </a:pPr>
            <a:r>
              <a:rPr lang="en-CA" dirty="0"/>
              <a:t>the AIM Model and </a:t>
            </a:r>
          </a:p>
          <a:p>
            <a:pPr marL="362480" indent="-275216">
              <a:buClr>
                <a:schemeClr val="dk1"/>
              </a:buClr>
              <a:buSzPts val="1200"/>
              <a:buFont typeface="Calibri"/>
              <a:buChar char="•"/>
            </a:pPr>
            <a:r>
              <a:rPr lang="en-CA" dirty="0"/>
              <a:t>resources to support school improvement planning</a:t>
            </a:r>
            <a:endParaRPr dirty="0"/>
          </a:p>
          <a:p>
            <a:pPr marL="483306" indent="0"/>
            <a:endParaRPr dirty="0"/>
          </a:p>
          <a:p>
            <a:pPr marL="0" indent="0"/>
            <a:r>
              <a:rPr lang="en-CA" dirty="0"/>
              <a:t>Our next webinar will be held </a:t>
            </a:r>
            <a:r>
              <a:rPr lang="en-US" dirty="0"/>
              <a:t>in February.</a:t>
            </a:r>
            <a:endParaRPr dirty="0"/>
          </a:p>
          <a:p>
            <a:pPr marL="0" indent="0"/>
            <a:r>
              <a:rPr lang="en-CA" dirty="0"/>
              <a:t>We encourage you to visit the SMH-ON website and to take time  to familiarize yourself with the multitude of resources SMHO has created to support Ontario school leaders in this work.</a:t>
            </a:r>
            <a:endParaRPr dirty="0"/>
          </a:p>
          <a:p>
            <a:pPr marL="0" indent="0"/>
            <a:r>
              <a:rPr lang="en-CA" dirty="0"/>
              <a:t>Thank you for learning on behalf of yourself, each other and the  students in your school.</a:t>
            </a:r>
            <a:endParaRPr dirty="0"/>
          </a:p>
          <a:p>
            <a:pPr marL="0" indent="0"/>
            <a:r>
              <a:rPr lang="en-CA" dirty="0"/>
              <a:t>Together we are better.</a:t>
            </a:r>
            <a:endParaRPr dirty="0"/>
          </a:p>
        </p:txBody>
      </p:sp>
      <p:sp>
        <p:nvSpPr>
          <p:cNvPr id="400" name="Google Shape;400;gad99e373d3_1_271:notes"/>
          <p:cNvSpPr txBox="1">
            <a:spLocks noGrp="1"/>
          </p:cNvSpPr>
          <p:nvPr>
            <p:ph type="sldNum" idx="12"/>
          </p:nvPr>
        </p:nvSpPr>
        <p:spPr>
          <a:xfrm>
            <a:off x="4143587" y="9119474"/>
            <a:ext cx="3169920" cy="481635"/>
          </a:xfrm>
          <a:prstGeom prst="rect">
            <a:avLst/>
          </a:prstGeom>
          <a:noFill/>
          <a:ln>
            <a:noFill/>
          </a:ln>
        </p:spPr>
        <p:txBody>
          <a:bodyPr spcFirstLastPara="1" wrap="square" lIns="96645" tIns="48309" rIns="96645" bIns="48309" anchor="b" anchorCtr="0">
            <a:noAutofit/>
          </a:bodyPr>
          <a:lstStyle/>
          <a:p>
            <a:pPr algn="r">
              <a:buSzPts val="1400"/>
            </a:pPr>
            <a:fld id="{00000000-1234-1234-1234-123412341234}" type="slidenum">
              <a:rPr lang="en-CA"/>
              <a:pPr algn="r">
                <a:buSzPts val="1400"/>
              </a:pPr>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95481a2da5_1_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6" name="Google Shape;406;g95481a2da5_1_2:notes"/>
          <p:cNvSpPr txBox="1">
            <a:spLocks noGrp="1"/>
          </p:cNvSpPr>
          <p:nvPr>
            <p:ph type="body" idx="1"/>
          </p:nvPr>
        </p:nvSpPr>
        <p:spPr>
          <a:xfrm>
            <a:off x="731520" y="4620578"/>
            <a:ext cx="5852160" cy="3780630"/>
          </a:xfrm>
          <a:prstGeom prst="rect">
            <a:avLst/>
          </a:prstGeom>
          <a:noFill/>
          <a:ln>
            <a:noFill/>
          </a:ln>
        </p:spPr>
        <p:txBody>
          <a:bodyPr spcFirstLastPara="1" wrap="square" lIns="96645" tIns="48309" rIns="96645" bIns="48309" anchor="t" anchorCtr="0">
            <a:noAutofit/>
          </a:bodyPr>
          <a:lstStyle/>
          <a:p>
            <a:pPr marL="0" indent="0"/>
            <a:endParaRPr/>
          </a:p>
        </p:txBody>
      </p:sp>
      <p:sp>
        <p:nvSpPr>
          <p:cNvPr id="407" name="Google Shape;407;g95481a2da5_1_2:notes"/>
          <p:cNvSpPr txBox="1">
            <a:spLocks noGrp="1"/>
          </p:cNvSpPr>
          <p:nvPr>
            <p:ph type="sldNum" idx="12"/>
          </p:nvPr>
        </p:nvSpPr>
        <p:spPr>
          <a:xfrm>
            <a:off x="4143587" y="9119474"/>
            <a:ext cx="3169920" cy="481635"/>
          </a:xfrm>
          <a:prstGeom prst="rect">
            <a:avLst/>
          </a:prstGeom>
          <a:noFill/>
          <a:ln>
            <a:noFill/>
          </a:ln>
        </p:spPr>
        <p:txBody>
          <a:bodyPr spcFirstLastPara="1" wrap="square" lIns="96645" tIns="48309" rIns="96645" bIns="48309" anchor="b" anchorCtr="0">
            <a:noAutofit/>
          </a:bodyPr>
          <a:lstStyle/>
          <a:p>
            <a:pPr algn="r">
              <a:buSzPts val="1200"/>
            </a:pPr>
            <a:fld id="{00000000-1234-1234-1234-123412341234}" type="slidenum">
              <a:rPr lang="en-CA"/>
              <a:pPr algn="r">
                <a:buSzPts val="1200"/>
              </a:pPr>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1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2" name="Google Shape;412;p18:notes"/>
          <p:cNvSpPr txBox="1">
            <a:spLocks noGrp="1"/>
          </p:cNvSpPr>
          <p:nvPr>
            <p:ph type="body" idx="1"/>
          </p:nvPr>
        </p:nvSpPr>
        <p:spPr>
          <a:xfrm>
            <a:off x="731520" y="4620577"/>
            <a:ext cx="5852160" cy="3780473"/>
          </a:xfrm>
          <a:prstGeom prst="rect">
            <a:avLst/>
          </a:prstGeom>
          <a:noFill/>
          <a:ln>
            <a:noFill/>
          </a:ln>
        </p:spPr>
        <p:txBody>
          <a:bodyPr spcFirstLastPara="1" wrap="square" lIns="96645" tIns="48309" rIns="96645" bIns="48309" anchor="t" anchorCtr="0">
            <a:noAutofit/>
          </a:bodyPr>
          <a:lstStyle/>
          <a:p>
            <a:pPr marL="0" indent="0"/>
            <a:r>
              <a:rPr lang="en-CA"/>
              <a:t>To be provided by team.</a:t>
            </a:r>
            <a:endParaRPr/>
          </a:p>
        </p:txBody>
      </p:sp>
      <p:sp>
        <p:nvSpPr>
          <p:cNvPr id="413" name="Google Shape;413;p18:notes"/>
          <p:cNvSpPr txBox="1">
            <a:spLocks noGrp="1"/>
          </p:cNvSpPr>
          <p:nvPr>
            <p:ph type="sldNum" idx="12"/>
          </p:nvPr>
        </p:nvSpPr>
        <p:spPr>
          <a:xfrm>
            <a:off x="4143587" y="9119474"/>
            <a:ext cx="3169920" cy="481726"/>
          </a:xfrm>
          <a:prstGeom prst="rect">
            <a:avLst/>
          </a:prstGeom>
          <a:noFill/>
          <a:ln>
            <a:noFill/>
          </a:ln>
        </p:spPr>
        <p:txBody>
          <a:bodyPr spcFirstLastPara="1" wrap="square" lIns="96645" tIns="48309" rIns="96645" bIns="48309" anchor="b" anchorCtr="0">
            <a:noAutofit/>
          </a:bodyPr>
          <a:lstStyle/>
          <a:p>
            <a:pPr algn="r">
              <a:buSzPts val="1400"/>
            </a:pPr>
            <a:fld id="{00000000-1234-1234-1234-123412341234}" type="slidenum">
              <a:rPr lang="en-CA"/>
              <a:pPr algn="r">
                <a:buSzPts val="1400"/>
              </a:pPr>
              <a:t>34</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p8:notes"/>
          <p:cNvSpPr txBox="1">
            <a:spLocks noGrp="1"/>
          </p:cNvSpPr>
          <p:nvPr>
            <p:ph type="body" idx="1"/>
          </p:nvPr>
        </p:nvSpPr>
        <p:spPr>
          <a:xfrm>
            <a:off x="731520" y="4620578"/>
            <a:ext cx="5852160" cy="3780630"/>
          </a:xfrm>
          <a:prstGeom prst="rect">
            <a:avLst/>
          </a:prstGeom>
          <a:noFill/>
          <a:ln>
            <a:noFill/>
          </a:ln>
        </p:spPr>
        <p:txBody>
          <a:bodyPr spcFirstLastPara="1" wrap="square" lIns="96645" tIns="48309" rIns="96645" bIns="48309" anchor="t" anchorCtr="0">
            <a:noAutofit/>
          </a:bodyPr>
          <a:lstStyle/>
          <a:p>
            <a:pPr marL="0" indent="0">
              <a:buClr>
                <a:schemeClr val="dk1"/>
              </a:buClr>
              <a:buSzPts val="1100"/>
            </a:pPr>
            <a:r>
              <a:rPr lang="en-CA" sz="1300" b="1" dirty="0">
                <a:solidFill>
                  <a:srgbClr val="0B5394"/>
                </a:solidFill>
              </a:rPr>
              <a:t>Suggested Activity Time </a:t>
            </a:r>
            <a:r>
              <a:rPr lang="en-CA" b="1" dirty="0"/>
              <a:t>for the personal story from facilitator -3 minutes</a:t>
            </a:r>
            <a:endParaRPr b="1" dirty="0"/>
          </a:p>
          <a:p>
            <a:pPr marL="0" indent="0"/>
            <a:r>
              <a:rPr lang="en-CA" dirty="0"/>
              <a:t>Each presenter in the webinar needs  to share a sentence(s) acknowledging how they connect to the land they are on - personal connection. </a:t>
            </a:r>
            <a:endParaRPr dirty="0"/>
          </a:p>
        </p:txBody>
      </p:sp>
      <p:sp>
        <p:nvSpPr>
          <p:cNvPr id="149" name="Google Shape;149;p8:notes"/>
          <p:cNvSpPr txBox="1">
            <a:spLocks noGrp="1"/>
          </p:cNvSpPr>
          <p:nvPr>
            <p:ph type="sldNum" idx="12"/>
          </p:nvPr>
        </p:nvSpPr>
        <p:spPr>
          <a:xfrm>
            <a:off x="4143587" y="9119474"/>
            <a:ext cx="3169920" cy="481635"/>
          </a:xfrm>
          <a:prstGeom prst="rect">
            <a:avLst/>
          </a:prstGeom>
          <a:noFill/>
          <a:ln>
            <a:noFill/>
          </a:ln>
        </p:spPr>
        <p:txBody>
          <a:bodyPr spcFirstLastPara="1" wrap="square" lIns="96645" tIns="48309" rIns="96645" bIns="48309" anchor="b" anchorCtr="0">
            <a:noAutofit/>
          </a:bodyPr>
          <a:lstStyle/>
          <a:p>
            <a:pPr algn="r">
              <a:buSzPts val="1400"/>
            </a:pPr>
            <a:fld id="{00000000-1234-1234-1234-123412341234}" type="slidenum">
              <a:rPr lang="en-CA"/>
              <a:pPr algn="r">
                <a:buSzPts val="1400"/>
              </a:pPr>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96de725380_9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g96de725380_9_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7171534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4:notes"/>
          <p:cNvSpPr txBox="1">
            <a:spLocks noGrp="1"/>
          </p:cNvSpPr>
          <p:nvPr>
            <p:ph type="body" idx="1"/>
          </p:nvPr>
        </p:nvSpPr>
        <p:spPr>
          <a:xfrm>
            <a:off x="731520" y="4620577"/>
            <a:ext cx="5852160" cy="3780473"/>
          </a:xfrm>
          <a:prstGeom prst="rect">
            <a:avLst/>
          </a:prstGeom>
          <a:noFill/>
          <a:ln>
            <a:noFill/>
          </a:ln>
        </p:spPr>
        <p:txBody>
          <a:bodyPr spcFirstLastPara="1" wrap="square" lIns="96645" tIns="48309" rIns="96645" bIns="48309" anchor="t" anchorCtr="0">
            <a:noAutofit/>
          </a:bodyPr>
          <a:lstStyle/>
          <a:p>
            <a:pPr marL="0" indent="0">
              <a:buClr>
                <a:schemeClr val="dk1"/>
              </a:buClr>
            </a:pPr>
            <a:r>
              <a:rPr lang="en-CA" i="0" dirty="0"/>
              <a:t>Facilitator to read the learning goals listed on the slide.</a:t>
            </a:r>
            <a:endParaRPr i="0" dirty="0"/>
          </a:p>
          <a:p>
            <a:pPr marL="0" indent="0">
              <a:buClr>
                <a:schemeClr val="dk1"/>
              </a:buClr>
            </a:pPr>
            <a:endParaRPr dirty="0"/>
          </a:p>
          <a:p>
            <a:pPr marL="0" indent="0">
              <a:buClr>
                <a:schemeClr val="dk1"/>
              </a:buClr>
            </a:pPr>
            <a:r>
              <a:rPr lang="en-CA" dirty="0"/>
              <a:t>A leader’s role at school relates to instruction and learning, however, without healthy minds, learning and teaching is a difficult task.</a:t>
            </a:r>
            <a:endParaRPr dirty="0"/>
          </a:p>
        </p:txBody>
      </p:sp>
      <p:sp>
        <p:nvSpPr>
          <p:cNvPr id="161" name="Google Shape;161;p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9b86c0c449_0_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g9b86c0c449_0_2:notes"/>
          <p:cNvSpPr txBox="1">
            <a:spLocks noGrp="1"/>
          </p:cNvSpPr>
          <p:nvPr>
            <p:ph type="body" idx="1"/>
          </p:nvPr>
        </p:nvSpPr>
        <p:spPr>
          <a:xfrm>
            <a:off x="731520" y="4620578"/>
            <a:ext cx="5852160" cy="3780630"/>
          </a:xfrm>
          <a:prstGeom prst="rect">
            <a:avLst/>
          </a:prstGeom>
          <a:noFill/>
          <a:ln>
            <a:noFill/>
          </a:ln>
        </p:spPr>
        <p:txBody>
          <a:bodyPr spcFirstLastPara="1" wrap="square" lIns="96645" tIns="48309" rIns="96645" bIns="48309" anchor="t" anchorCtr="0">
            <a:noAutofit/>
          </a:bodyPr>
          <a:lstStyle/>
          <a:p>
            <a:pPr marL="0" indent="0">
              <a:buClr>
                <a:schemeClr val="dk1"/>
              </a:buClr>
            </a:pPr>
            <a:r>
              <a:rPr lang="en-CA" dirty="0"/>
              <a:t>Throughout our webinar please take note of these 2 emojis. They act as the key to our built-in active learning key moments. </a:t>
            </a:r>
            <a:endParaRPr dirty="0"/>
          </a:p>
          <a:p>
            <a:pPr marL="0" indent="0">
              <a:buClr>
                <a:schemeClr val="dk1"/>
              </a:buClr>
            </a:pPr>
            <a:endParaRPr dirty="0"/>
          </a:p>
          <a:p>
            <a:pPr marL="0" indent="0">
              <a:buClr>
                <a:schemeClr val="dk1"/>
              </a:buClr>
            </a:pPr>
            <a:r>
              <a:rPr lang="en-CA" dirty="0"/>
              <a:t>When you see the emoji on the left on a slide, we encourage you to SHARE an idea or thought to our discussion - sometimes through the chat box, sometimes through </a:t>
            </a:r>
            <a:r>
              <a:rPr lang="en-CA" dirty="0" err="1"/>
              <a:t>Mentimeter</a:t>
            </a:r>
            <a:r>
              <a:rPr lang="en-CA" dirty="0"/>
              <a:t> - we will share the directions at the time.</a:t>
            </a:r>
            <a:endParaRPr dirty="0"/>
          </a:p>
          <a:p>
            <a:pPr marL="0" indent="0">
              <a:buClr>
                <a:schemeClr val="dk1"/>
              </a:buClr>
            </a:pPr>
            <a:endParaRPr dirty="0"/>
          </a:p>
          <a:p>
            <a:pPr marL="0" indent="0">
              <a:buClr>
                <a:schemeClr val="dk1"/>
              </a:buClr>
            </a:pPr>
            <a:r>
              <a:rPr lang="en-CA" dirty="0"/>
              <a:t>When you see the emoji on the right side of the screen here  - we encourage you to take a brief moment to privately write down or journal notes/key ideas/questions for reflection at a later time. </a:t>
            </a:r>
            <a:endParaRPr dirty="0"/>
          </a:p>
          <a:p>
            <a:pPr marL="0" indent="0">
              <a:buClr>
                <a:schemeClr val="dk1"/>
              </a:buClr>
            </a:pPr>
            <a:endParaRPr dirty="0"/>
          </a:p>
          <a:p>
            <a:pPr marL="0" indent="0">
              <a:buClr>
                <a:schemeClr val="dk1"/>
              </a:buClr>
            </a:pPr>
            <a:r>
              <a:rPr lang="en-CA" dirty="0"/>
              <a:t>As leaders, a tool that helps us refine our leadership skills is The Ontario Leadership Framework. </a:t>
            </a:r>
            <a:endParaRPr dirty="0"/>
          </a:p>
          <a:p>
            <a:pPr marL="0" indent="0">
              <a:buClr>
                <a:schemeClr val="dk1"/>
              </a:buClr>
            </a:pPr>
            <a:r>
              <a:rPr lang="en-CA" dirty="0"/>
              <a:t>Next up we will take a look at the leadership tools and their connection to the work we do to lead mentally healthy schools. </a:t>
            </a:r>
            <a:endParaRPr dirty="0"/>
          </a:p>
        </p:txBody>
      </p:sp>
      <p:sp>
        <p:nvSpPr>
          <p:cNvPr id="178" name="Google Shape;178;g9b86c0c449_0_2:notes"/>
          <p:cNvSpPr txBox="1">
            <a:spLocks noGrp="1"/>
          </p:cNvSpPr>
          <p:nvPr>
            <p:ph type="sldNum" idx="12"/>
          </p:nvPr>
        </p:nvSpPr>
        <p:spPr>
          <a:xfrm>
            <a:off x="4143587" y="9119474"/>
            <a:ext cx="3169920" cy="481635"/>
          </a:xfrm>
          <a:prstGeom prst="rect">
            <a:avLst/>
          </a:prstGeom>
          <a:noFill/>
          <a:ln>
            <a:noFill/>
          </a:ln>
        </p:spPr>
        <p:txBody>
          <a:bodyPr spcFirstLastPara="1" wrap="square" lIns="96645" tIns="48309" rIns="96645" bIns="48309" anchor="b" anchorCtr="0">
            <a:noAutofit/>
          </a:bodyPr>
          <a:lstStyle/>
          <a:p>
            <a:pPr algn="r">
              <a:buSzPts val="1200"/>
            </a:pPr>
            <a:fld id="{00000000-1234-1234-1234-123412341234}" type="slidenum">
              <a:rPr lang="en-CA"/>
              <a:pPr algn="r">
                <a:buSzPts val="1200"/>
              </a:pPr>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9113fa937e_0_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g9113fa937e_0_7:notes"/>
          <p:cNvSpPr txBox="1">
            <a:spLocks noGrp="1"/>
          </p:cNvSpPr>
          <p:nvPr>
            <p:ph type="body" idx="1"/>
          </p:nvPr>
        </p:nvSpPr>
        <p:spPr>
          <a:xfrm>
            <a:off x="731520" y="4620578"/>
            <a:ext cx="5852160" cy="3780630"/>
          </a:xfrm>
          <a:prstGeom prst="rect">
            <a:avLst/>
          </a:prstGeom>
          <a:noFill/>
          <a:ln>
            <a:noFill/>
          </a:ln>
        </p:spPr>
        <p:txBody>
          <a:bodyPr spcFirstLastPara="1" wrap="square" lIns="96645" tIns="48309" rIns="96645" bIns="48309" anchor="t" anchorCtr="0">
            <a:noAutofit/>
          </a:bodyPr>
          <a:lstStyle/>
          <a:p>
            <a:pPr marL="0" indent="0">
              <a:buClr>
                <a:schemeClr val="dk1"/>
              </a:buClr>
            </a:pPr>
            <a:r>
              <a:rPr lang="en-CA" dirty="0"/>
              <a:t>Mental Health and well-being is our priority. Setting direction and building a shared vision is an important aspect of your leadership role. We all need to work together.  Principals and vice-principals must work collaboratively with students, staff, parents and other stakeholders to develop an overall sense of purpose and understanding for the work being done in this area. Developing trusting relationships with all stakeholders and leading with compassion and empathy, is an essential part of creating positive, healthy, safe learning environments for our students to thrive.</a:t>
            </a:r>
            <a:endParaRPr dirty="0"/>
          </a:p>
          <a:p>
            <a:pPr marL="0" indent="0">
              <a:buClr>
                <a:schemeClr val="dk1"/>
              </a:buClr>
            </a:pPr>
            <a:endParaRPr dirty="0"/>
          </a:p>
          <a:p>
            <a:pPr marL="0" indent="0">
              <a:buClr>
                <a:schemeClr val="dk1"/>
              </a:buClr>
            </a:pPr>
            <a:r>
              <a:rPr lang="en-CA" dirty="0"/>
              <a:t>The Ontario Leadership Frameworks highlights the Personal Leadership Resources. These leadership resources are the interpersonal skills that help us work effectively with people. Within the category of the Social Resources,  the importance of leaders being able to perceive emotions, manage emotions and act in emotionally appropriate ways is recognized. The Personal Leadership Resources (PLRs) are a skill set each leader  brings to the table to build and enhance relationships that create a sense of belonging and wellness  for our students.</a:t>
            </a:r>
            <a:endParaRPr dirty="0"/>
          </a:p>
          <a:p>
            <a:pPr marL="0" indent="0">
              <a:buClr>
                <a:schemeClr val="dk1"/>
              </a:buClr>
            </a:pPr>
            <a:endParaRPr dirty="0"/>
          </a:p>
          <a:p>
            <a:pPr marL="0" indent="0">
              <a:buClr>
                <a:schemeClr val="dk1"/>
              </a:buClr>
            </a:pPr>
            <a:r>
              <a:rPr lang="en-CA" dirty="0"/>
              <a:t>Important PLR’s are also identified in the psychological resources category of the framework. </a:t>
            </a:r>
            <a:endParaRPr dirty="0"/>
          </a:p>
          <a:p>
            <a:pPr marL="0" indent="0">
              <a:buClr>
                <a:schemeClr val="dk1"/>
              </a:buClr>
            </a:pPr>
            <a:r>
              <a:rPr lang="en-CA" dirty="0"/>
              <a:t>Optimism, self-efficacy, resilience and proactivity are highlighted as key leadership resources.</a:t>
            </a:r>
            <a:endParaRPr dirty="0"/>
          </a:p>
          <a:p>
            <a:pPr marL="0" indent="0">
              <a:buClr>
                <a:schemeClr val="dk1"/>
              </a:buClr>
            </a:pPr>
            <a:r>
              <a:rPr lang="en-CA" dirty="0"/>
              <a:t>These skills help us recognize where we have direct influence.</a:t>
            </a:r>
            <a:endParaRPr dirty="0"/>
          </a:p>
          <a:p>
            <a:pPr marL="0" indent="0">
              <a:buClr>
                <a:schemeClr val="dk1"/>
              </a:buClr>
              <a:buSzPts val="1100"/>
            </a:pPr>
            <a:r>
              <a:rPr lang="en-CA" dirty="0"/>
              <a:t>Modelling is a key leadership practice. Prioritizing self-care and believing in ourselves and our abilities will help us meet our set goals for creating positive mentally healthy schools.  </a:t>
            </a:r>
            <a:endParaRPr dirty="0"/>
          </a:p>
          <a:p>
            <a:pPr marL="0" indent="0">
              <a:buClr>
                <a:schemeClr val="dk1"/>
              </a:buClr>
              <a:buSzPts val="1100"/>
            </a:pPr>
            <a:endParaRPr dirty="0"/>
          </a:p>
          <a:p>
            <a:pPr marL="0" indent="0">
              <a:buClr>
                <a:schemeClr val="dk1"/>
              </a:buClr>
              <a:buSzPts val="1100"/>
            </a:pPr>
            <a:r>
              <a:rPr lang="en-CA" dirty="0"/>
              <a:t>Schools are an excellent place to promote and protect mental health. </a:t>
            </a:r>
            <a:endParaRPr dirty="0"/>
          </a:p>
          <a:p>
            <a:pPr marL="0" indent="0">
              <a:buClr>
                <a:schemeClr val="dk1"/>
              </a:buClr>
              <a:buSzPts val="3500"/>
            </a:pPr>
            <a:r>
              <a:rPr lang="en-CA" dirty="0"/>
              <a:t>Ensuring equity is essential to improving student achievement and promoting student and staff well-being. </a:t>
            </a:r>
            <a:endParaRPr dirty="0"/>
          </a:p>
          <a:p>
            <a:pPr marL="0" indent="0">
              <a:lnSpc>
                <a:spcPct val="115000"/>
              </a:lnSpc>
              <a:buClr>
                <a:schemeClr val="dk1"/>
              </a:buClr>
              <a:buSzPts val="1100"/>
            </a:pPr>
            <a:r>
              <a:rPr lang="en-CA" dirty="0"/>
              <a:t>Being Equity minded as a school leader is critical.</a:t>
            </a:r>
          </a:p>
          <a:p>
            <a:pPr marL="0" indent="0">
              <a:lnSpc>
                <a:spcPct val="115000"/>
              </a:lnSpc>
              <a:buClr>
                <a:schemeClr val="dk1"/>
              </a:buClr>
              <a:buSzPts val="1100"/>
            </a:pPr>
            <a:endParaRPr dirty="0"/>
          </a:p>
          <a:p>
            <a:pPr marL="0" indent="0">
              <a:lnSpc>
                <a:spcPct val="115000"/>
              </a:lnSpc>
              <a:buClr>
                <a:schemeClr val="dk1"/>
              </a:buClr>
              <a:buSzPts val="1100"/>
            </a:pPr>
            <a:r>
              <a:rPr lang="en-CA" dirty="0">
                <a:solidFill>
                  <a:srgbClr val="2F2F2F"/>
                </a:solidFill>
                <a:highlight>
                  <a:schemeClr val="lt1"/>
                </a:highlight>
              </a:rPr>
              <a:t>Let’s now take a look at some tips on HOW to be equity minded…</a:t>
            </a:r>
            <a:endParaRPr dirty="0">
              <a:solidFill>
                <a:srgbClr val="2F2F2F"/>
              </a:solidFill>
              <a:highlight>
                <a:schemeClr val="lt1"/>
              </a:highlight>
            </a:endParaRPr>
          </a:p>
        </p:txBody>
      </p:sp>
      <p:sp>
        <p:nvSpPr>
          <p:cNvPr id="188" name="Google Shape;188;g9113fa937e_0_7:notes"/>
          <p:cNvSpPr txBox="1">
            <a:spLocks noGrp="1"/>
          </p:cNvSpPr>
          <p:nvPr>
            <p:ph type="sldNum" idx="12"/>
          </p:nvPr>
        </p:nvSpPr>
        <p:spPr>
          <a:xfrm>
            <a:off x="4143587" y="9119474"/>
            <a:ext cx="3169920" cy="481635"/>
          </a:xfrm>
          <a:prstGeom prst="rect">
            <a:avLst/>
          </a:prstGeom>
          <a:noFill/>
          <a:ln>
            <a:noFill/>
          </a:ln>
        </p:spPr>
        <p:txBody>
          <a:bodyPr spcFirstLastPara="1" wrap="square" lIns="96645" tIns="48309" rIns="96645" bIns="48309" anchor="b" anchorCtr="0">
            <a:noAutofit/>
          </a:bodyPr>
          <a:lstStyle/>
          <a:p>
            <a:pPr algn="r">
              <a:buSzPts val="1400"/>
            </a:pPr>
            <a:fld id="{00000000-1234-1234-1234-123412341234}" type="slidenum">
              <a:rPr lang="en-CA"/>
              <a:pPr algn="r">
                <a:buSzPts val="1400"/>
              </a:pPr>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947c0976a2_2_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g947c0976a2_2_7:notes"/>
          <p:cNvSpPr txBox="1">
            <a:spLocks noGrp="1"/>
          </p:cNvSpPr>
          <p:nvPr>
            <p:ph type="body" idx="1"/>
          </p:nvPr>
        </p:nvSpPr>
        <p:spPr>
          <a:xfrm>
            <a:off x="731520" y="4620578"/>
            <a:ext cx="5852160" cy="3780630"/>
          </a:xfrm>
          <a:prstGeom prst="rect">
            <a:avLst/>
          </a:prstGeom>
          <a:noFill/>
          <a:ln>
            <a:noFill/>
          </a:ln>
        </p:spPr>
        <p:txBody>
          <a:bodyPr spcFirstLastPara="1" wrap="square" lIns="96645" tIns="48309" rIns="96645" bIns="48309" anchor="t" anchorCtr="0">
            <a:noAutofit/>
          </a:bodyPr>
          <a:lstStyle/>
          <a:p>
            <a:pPr marL="0" indent="0">
              <a:buClr>
                <a:schemeClr val="dk1"/>
              </a:buClr>
              <a:buSzPts val="1100"/>
            </a:pPr>
            <a:r>
              <a:rPr lang="en-CA" b="1" dirty="0">
                <a:solidFill>
                  <a:srgbClr val="0B5394"/>
                </a:solidFill>
              </a:rPr>
              <a:t>Suggested Activity Time - 1 minute</a:t>
            </a:r>
            <a:endParaRPr dirty="0"/>
          </a:p>
          <a:p>
            <a:pPr marL="0" indent="0">
              <a:buClr>
                <a:schemeClr val="dk1"/>
              </a:buClr>
            </a:pPr>
            <a:endParaRPr dirty="0"/>
          </a:p>
          <a:p>
            <a:pPr marL="0" indent="0">
              <a:buClr>
                <a:schemeClr val="dk1"/>
              </a:buClr>
            </a:pPr>
            <a:r>
              <a:rPr lang="en-CA" dirty="0"/>
              <a:t>As school leaders, here are a few key ideas- that will help you to be equity-minded and create equitable practices and opportunities within your schools.</a:t>
            </a:r>
            <a:endParaRPr dirty="0"/>
          </a:p>
          <a:p>
            <a:pPr marL="0" indent="0">
              <a:spcBef>
                <a:spcPts val="740"/>
              </a:spcBef>
              <a:buClr>
                <a:schemeClr val="dk1"/>
              </a:buClr>
              <a:buSzPts val="1100"/>
            </a:pPr>
            <a:r>
              <a:rPr lang="en-CA" dirty="0"/>
              <a:t>•Understand the intersection between equity and mental health. For example-  People often experience both mental health issues and addictions and additional inequities such as transphobia, racialization, or poverty simultaneously. Intersectionality creates unique experiences of inequity and mental health that poses added challenges for  the individual, community and health systems level. </a:t>
            </a:r>
            <a:endParaRPr dirty="0"/>
          </a:p>
          <a:p>
            <a:pPr marL="0" indent="0">
              <a:spcBef>
                <a:spcPts val="846"/>
              </a:spcBef>
              <a:buClr>
                <a:schemeClr val="dk1"/>
              </a:buClr>
              <a:buSzPts val="1100"/>
            </a:pPr>
            <a:r>
              <a:rPr lang="en-CA" dirty="0"/>
              <a:t>•Educate yourself about systemic oppression, racism, privilege. Look for ways to dismantle powerful unexamined ideas that perpetuate discriminatory practices.</a:t>
            </a:r>
            <a:endParaRPr dirty="0"/>
          </a:p>
          <a:p>
            <a:pPr marL="0" indent="0">
              <a:spcBef>
                <a:spcPts val="846"/>
              </a:spcBef>
              <a:buClr>
                <a:schemeClr val="dk1"/>
              </a:buClr>
              <a:buSzPts val="1100"/>
            </a:pPr>
            <a:r>
              <a:rPr lang="en-CA" dirty="0"/>
              <a:t>•Ground your work in culturally-relevant and responsive practices. For example, </a:t>
            </a:r>
            <a:r>
              <a:rPr lang="en-CA" sz="1100" dirty="0">
                <a:highlight>
                  <a:schemeClr val="lt1"/>
                </a:highlight>
                <a:latin typeface="Roboto"/>
                <a:ea typeface="Roboto"/>
                <a:cs typeface="Roboto"/>
                <a:sym typeface="Roboto"/>
              </a:rPr>
              <a:t>"How can I incorporate Indigenous ways of knowing into my current pedagogical practice?"</a:t>
            </a:r>
            <a:endParaRPr sz="1100" dirty="0">
              <a:highlight>
                <a:schemeClr val="lt1"/>
              </a:highlight>
              <a:latin typeface="Roboto"/>
              <a:ea typeface="Roboto"/>
              <a:cs typeface="Roboto"/>
              <a:sym typeface="Roboto"/>
            </a:endParaRPr>
          </a:p>
          <a:p>
            <a:pPr marL="0" indent="0">
              <a:spcBef>
                <a:spcPts val="846"/>
              </a:spcBef>
              <a:buClr>
                <a:schemeClr val="dk1"/>
              </a:buClr>
              <a:buSzPts val="1100"/>
            </a:pPr>
            <a:endParaRPr lang="en-CA" sz="1100" dirty="0">
              <a:solidFill>
                <a:srgbClr val="FF0000"/>
              </a:solidFill>
              <a:highlight>
                <a:schemeClr val="lt1"/>
              </a:highlight>
              <a:latin typeface="Roboto"/>
              <a:ea typeface="Roboto"/>
              <a:cs typeface="Roboto"/>
              <a:sym typeface="Roboto"/>
            </a:endParaRPr>
          </a:p>
          <a:p>
            <a:pPr marL="0" indent="0">
              <a:spcBef>
                <a:spcPts val="846"/>
              </a:spcBef>
              <a:buClr>
                <a:schemeClr val="dk1"/>
              </a:buClr>
              <a:buSzPts val="1100"/>
            </a:pPr>
            <a:r>
              <a:rPr lang="en-CA" sz="1100" dirty="0">
                <a:solidFill>
                  <a:srgbClr val="FF0000"/>
                </a:solidFill>
                <a:highlight>
                  <a:schemeClr val="lt1"/>
                </a:highlight>
                <a:latin typeface="Roboto"/>
                <a:ea typeface="Roboto"/>
                <a:cs typeface="Roboto"/>
                <a:sym typeface="Roboto"/>
              </a:rPr>
              <a:t>For example, we can support our </a:t>
            </a:r>
            <a:r>
              <a:rPr lang="en-CA" dirty="0">
                <a:solidFill>
                  <a:srgbClr val="FF0000"/>
                </a:solidFill>
              </a:rPr>
              <a:t>mental health and well-being by looking at our cultural teachings and taking care of ourselves holistically as depicted in the 4 areas of the Indigenous Medicine Wheel (see slide 9)</a:t>
            </a:r>
            <a:endParaRPr lang="en-CA" sz="1900" dirty="0">
              <a:solidFill>
                <a:srgbClr val="FF0000"/>
              </a:solidFill>
              <a:highlight>
                <a:schemeClr val="lt1"/>
              </a:highlight>
              <a:latin typeface="Calibri" panose="020F0502020204030204" pitchFamily="34" charset="0"/>
              <a:ea typeface="Roboto"/>
              <a:cs typeface="Roboto"/>
              <a:sym typeface="Roboto"/>
            </a:endParaRPr>
          </a:p>
          <a:p>
            <a:endParaRPr sz="1100" dirty="0">
              <a:solidFill>
                <a:srgbClr val="FF0000"/>
              </a:solidFill>
              <a:highlight>
                <a:schemeClr val="lt1"/>
              </a:highlight>
              <a:latin typeface="Roboto"/>
              <a:ea typeface="Roboto"/>
              <a:cs typeface="Roboto"/>
              <a:sym typeface="Roboto"/>
            </a:endParaRPr>
          </a:p>
          <a:p>
            <a:pPr marL="0" indent="0">
              <a:spcBef>
                <a:spcPts val="846"/>
              </a:spcBef>
              <a:buClr>
                <a:schemeClr val="dk1"/>
              </a:buClr>
              <a:buSzPts val="1100"/>
            </a:pPr>
            <a:r>
              <a:rPr lang="en-CA" dirty="0"/>
              <a:t>•Check your own biases and privilege. For example - </a:t>
            </a:r>
            <a:r>
              <a:rPr lang="en-CA" sz="1100" dirty="0">
                <a:highlight>
                  <a:schemeClr val="lt1"/>
                </a:highlight>
                <a:latin typeface="Roboto"/>
                <a:ea typeface="Roboto"/>
                <a:cs typeface="Roboto"/>
                <a:sym typeface="Roboto"/>
              </a:rPr>
              <a:t>"How comfortable am I talking about racism?</a:t>
            </a:r>
            <a:r>
              <a:rPr lang="en-CA" sz="1100" dirty="0">
                <a:solidFill>
                  <a:srgbClr val="3C4043"/>
                </a:solidFill>
                <a:highlight>
                  <a:schemeClr val="lt1"/>
                </a:highlight>
                <a:latin typeface="Roboto"/>
                <a:ea typeface="Roboto"/>
                <a:cs typeface="Roboto"/>
                <a:sym typeface="Roboto"/>
              </a:rPr>
              <a:t>", </a:t>
            </a:r>
            <a:r>
              <a:rPr lang="en-CA" dirty="0"/>
              <a:t>What are your anti-racism strategies?</a:t>
            </a:r>
            <a:endParaRPr dirty="0"/>
          </a:p>
          <a:p>
            <a:pPr marL="0" indent="0">
              <a:spcBef>
                <a:spcPts val="846"/>
              </a:spcBef>
              <a:buClr>
                <a:schemeClr val="dk1"/>
              </a:buClr>
              <a:buSzPts val="1100"/>
            </a:pPr>
            <a:r>
              <a:rPr lang="en-CA" dirty="0"/>
              <a:t>•Consult with humility and take a learning stance when considering programming that is designed to support a marginalized population for example LGBTQ2S+, Black, Ingenious students. </a:t>
            </a:r>
            <a:endParaRPr dirty="0"/>
          </a:p>
          <a:p>
            <a:pPr marL="0" indent="0">
              <a:spcBef>
                <a:spcPts val="846"/>
              </a:spcBef>
              <a:buClr>
                <a:schemeClr val="dk1"/>
              </a:buClr>
            </a:pPr>
            <a:r>
              <a:rPr lang="en-CA" dirty="0"/>
              <a:t>•When you introduce a new mental health initiative, consider the degree to which </a:t>
            </a:r>
            <a:r>
              <a:rPr lang="en-CA" i="1" dirty="0"/>
              <a:t>all</a:t>
            </a:r>
            <a:r>
              <a:rPr lang="en-CA" dirty="0"/>
              <a:t> students are served, and who may need something more or different. (consider your most vulnerable students here) </a:t>
            </a:r>
            <a:endParaRPr dirty="0"/>
          </a:p>
          <a:p>
            <a:pPr marL="0" indent="0">
              <a:spcBef>
                <a:spcPts val="1269"/>
              </a:spcBef>
              <a:buClr>
                <a:schemeClr val="dk1"/>
              </a:buClr>
            </a:pPr>
            <a:r>
              <a:rPr lang="en-CA" dirty="0">
                <a:highlight>
                  <a:schemeClr val="lt1"/>
                </a:highlight>
              </a:rPr>
              <a:t>Pause and Think - and we invite you to jot down your own ideas...</a:t>
            </a:r>
            <a:r>
              <a:rPr lang="en-CA" b="1" dirty="0">
                <a:highlight>
                  <a:schemeClr val="lt1"/>
                </a:highlight>
              </a:rPr>
              <a:t>What do you currently have in place in your school to ensure that all students, families and staff feel that they matter - that they are included - that they belong?  </a:t>
            </a:r>
            <a:endParaRPr b="1" dirty="0">
              <a:highlight>
                <a:schemeClr val="lt1"/>
              </a:highlight>
            </a:endParaRPr>
          </a:p>
          <a:p>
            <a:pPr marL="0" indent="0">
              <a:spcBef>
                <a:spcPts val="1269"/>
              </a:spcBef>
              <a:buClr>
                <a:schemeClr val="dk1"/>
              </a:buClr>
            </a:pPr>
            <a:r>
              <a:rPr lang="en-CA" dirty="0"/>
              <a:t>As school leaders, the promise of mental health can be realized through a firm commitment to equity and inclusion. By addressing stigmas and the barriers that exist  in our schools, be it structural, knowledge, quality, equity or systemic in nature, we can support our students on their mental health journey.</a:t>
            </a:r>
            <a:endParaRPr dirty="0"/>
          </a:p>
        </p:txBody>
      </p:sp>
      <p:sp>
        <p:nvSpPr>
          <p:cNvPr id="196" name="Google Shape;196;g947c0976a2_2_7:notes"/>
          <p:cNvSpPr txBox="1">
            <a:spLocks noGrp="1"/>
          </p:cNvSpPr>
          <p:nvPr>
            <p:ph type="sldNum" idx="12"/>
          </p:nvPr>
        </p:nvSpPr>
        <p:spPr>
          <a:xfrm>
            <a:off x="4143587" y="9119474"/>
            <a:ext cx="3169920" cy="481635"/>
          </a:xfrm>
          <a:prstGeom prst="rect">
            <a:avLst/>
          </a:prstGeom>
          <a:noFill/>
          <a:ln>
            <a:noFill/>
          </a:ln>
        </p:spPr>
        <p:txBody>
          <a:bodyPr spcFirstLastPara="1" wrap="square" lIns="96645" tIns="48309" rIns="96645" bIns="48309" anchor="b" anchorCtr="0">
            <a:noAutofit/>
          </a:bodyPr>
          <a:lstStyle/>
          <a:p>
            <a:pPr algn="r">
              <a:buSzPts val="1400"/>
            </a:pPr>
            <a:fld id="{00000000-1234-1234-1234-123412341234}" type="slidenum">
              <a:rPr lang="en-CA"/>
              <a:pPr algn="r">
                <a:buSzPts val="1400"/>
              </a:pPr>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3"/>
        <p:cNvGrpSpPr/>
        <p:nvPr/>
      </p:nvGrpSpPr>
      <p:grpSpPr>
        <a:xfrm>
          <a:off x="0" y="0"/>
          <a:ext cx="0" cy="0"/>
          <a:chOff x="0" y="0"/>
          <a:chExt cx="0" cy="0"/>
        </a:xfrm>
      </p:grpSpPr>
      <p:sp>
        <p:nvSpPr>
          <p:cNvPr id="14" name="Google Shape;14;g94f17406a1_0_5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15" name="Google Shape;15;g94f17406a1_0_53"/>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2100"/>
              </a:spcBef>
              <a:spcAft>
                <a:spcPts val="0"/>
              </a:spcAft>
              <a:buClr>
                <a:schemeClr val="dk1"/>
              </a:buClr>
              <a:buSzPts val="1800"/>
              <a:buChar char="○"/>
              <a:defRPr/>
            </a:lvl2pPr>
            <a:lvl3pPr marL="1371600" lvl="2" indent="-342900" algn="l">
              <a:lnSpc>
                <a:spcPct val="90000"/>
              </a:lnSpc>
              <a:spcBef>
                <a:spcPts val="2100"/>
              </a:spcBef>
              <a:spcAft>
                <a:spcPts val="0"/>
              </a:spcAft>
              <a:buClr>
                <a:schemeClr val="dk1"/>
              </a:buClr>
              <a:buSzPts val="1800"/>
              <a:buChar char="■"/>
              <a:defRPr/>
            </a:lvl3pPr>
            <a:lvl4pPr marL="1828800" lvl="3" indent="-342900" algn="l">
              <a:lnSpc>
                <a:spcPct val="90000"/>
              </a:lnSpc>
              <a:spcBef>
                <a:spcPts val="2100"/>
              </a:spcBef>
              <a:spcAft>
                <a:spcPts val="0"/>
              </a:spcAft>
              <a:buClr>
                <a:schemeClr val="dk1"/>
              </a:buClr>
              <a:buSzPts val="1800"/>
              <a:buChar char="●"/>
              <a:defRPr/>
            </a:lvl4pPr>
            <a:lvl5pPr marL="2286000" lvl="4" indent="-342900" algn="l">
              <a:lnSpc>
                <a:spcPct val="90000"/>
              </a:lnSpc>
              <a:spcBef>
                <a:spcPts val="2100"/>
              </a:spcBef>
              <a:spcAft>
                <a:spcPts val="0"/>
              </a:spcAft>
              <a:buClr>
                <a:schemeClr val="dk1"/>
              </a:buClr>
              <a:buSzPts val="1800"/>
              <a:buChar char="○"/>
              <a:defRPr/>
            </a:lvl5pPr>
            <a:lvl6pPr marL="2743200" lvl="5" indent="-342900" algn="l">
              <a:lnSpc>
                <a:spcPct val="90000"/>
              </a:lnSpc>
              <a:spcBef>
                <a:spcPts val="2100"/>
              </a:spcBef>
              <a:spcAft>
                <a:spcPts val="0"/>
              </a:spcAft>
              <a:buClr>
                <a:schemeClr val="dk1"/>
              </a:buClr>
              <a:buSzPts val="1800"/>
              <a:buChar char="■"/>
              <a:defRPr/>
            </a:lvl6pPr>
            <a:lvl7pPr marL="3200400" lvl="6" indent="-342900" algn="l">
              <a:lnSpc>
                <a:spcPct val="90000"/>
              </a:lnSpc>
              <a:spcBef>
                <a:spcPts val="2100"/>
              </a:spcBef>
              <a:spcAft>
                <a:spcPts val="0"/>
              </a:spcAft>
              <a:buClr>
                <a:schemeClr val="dk1"/>
              </a:buClr>
              <a:buSzPts val="1800"/>
              <a:buChar char="●"/>
              <a:defRPr/>
            </a:lvl7pPr>
            <a:lvl8pPr marL="3657600" lvl="7" indent="-342900" algn="l">
              <a:lnSpc>
                <a:spcPct val="90000"/>
              </a:lnSpc>
              <a:spcBef>
                <a:spcPts val="2100"/>
              </a:spcBef>
              <a:spcAft>
                <a:spcPts val="0"/>
              </a:spcAft>
              <a:buClr>
                <a:schemeClr val="dk1"/>
              </a:buClr>
              <a:buSzPts val="1800"/>
              <a:buChar char="○"/>
              <a:defRPr/>
            </a:lvl8pPr>
            <a:lvl9pPr marL="4114800" lvl="8" indent="-342900" algn="l">
              <a:lnSpc>
                <a:spcPct val="90000"/>
              </a:lnSpc>
              <a:spcBef>
                <a:spcPts val="2100"/>
              </a:spcBef>
              <a:spcAft>
                <a:spcPts val="2100"/>
              </a:spcAft>
              <a:buClr>
                <a:schemeClr val="dk1"/>
              </a:buClr>
              <a:buSzPts val="1800"/>
              <a:buChar char="■"/>
              <a:defRPr/>
            </a:lvl9pPr>
          </a:lstStyle>
          <a:p>
            <a:endParaRPr/>
          </a:p>
        </p:txBody>
      </p:sp>
      <p:sp>
        <p:nvSpPr>
          <p:cNvPr id="16" name="Google Shape;16;g94f17406a1_0_5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 name="Google Shape;17;g94f17406a1_0_5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8" name="Google Shape;18;g94f17406a1_0_5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1"/>
        <p:cNvGrpSpPr/>
        <p:nvPr/>
      </p:nvGrpSpPr>
      <p:grpSpPr>
        <a:xfrm>
          <a:off x="0" y="0"/>
          <a:ext cx="0" cy="0"/>
          <a:chOff x="0" y="0"/>
          <a:chExt cx="0" cy="0"/>
        </a:xfrm>
      </p:grpSpPr>
      <p:sp>
        <p:nvSpPr>
          <p:cNvPr id="52" name="Google Shape;52;g94f17406a1_0_28"/>
          <p:cNvSpPr txBox="1">
            <a:spLocks noGrp="1"/>
          </p:cNvSpPr>
          <p:nvPr>
            <p:ph type="title"/>
          </p:nvPr>
        </p:nvSpPr>
        <p:spPr>
          <a:xfrm>
            <a:off x="653667" y="600200"/>
            <a:ext cx="8490300" cy="5454300"/>
          </a:xfrm>
          <a:prstGeom prst="rect">
            <a:avLst/>
          </a:prstGeom>
          <a:noFill/>
          <a:ln>
            <a:noFill/>
          </a:ln>
        </p:spPr>
        <p:txBody>
          <a:bodyPr spcFirstLastPara="1" wrap="square" lIns="121900" tIns="121900" rIns="121900" bIns="121900" anchor="ctr" anchorCtr="0">
            <a:noAutofit/>
          </a:bodyPr>
          <a:lstStyle>
            <a:lvl1pPr lvl="0" algn="l">
              <a:lnSpc>
                <a:spcPct val="100000"/>
              </a:lnSpc>
              <a:spcBef>
                <a:spcPts val="0"/>
              </a:spcBef>
              <a:spcAft>
                <a:spcPts val="0"/>
              </a:spcAft>
              <a:buSzPts val="6400"/>
              <a:buNone/>
              <a:defRPr sz="6400"/>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a:endParaRPr/>
          </a:p>
        </p:txBody>
      </p:sp>
      <p:sp>
        <p:nvSpPr>
          <p:cNvPr id="53" name="Google Shape;53;g94f17406a1_0_28"/>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4"/>
        <p:cNvGrpSpPr/>
        <p:nvPr/>
      </p:nvGrpSpPr>
      <p:grpSpPr>
        <a:xfrm>
          <a:off x="0" y="0"/>
          <a:ext cx="0" cy="0"/>
          <a:chOff x="0" y="0"/>
          <a:chExt cx="0" cy="0"/>
        </a:xfrm>
      </p:grpSpPr>
      <p:sp>
        <p:nvSpPr>
          <p:cNvPr id="55" name="Google Shape;55;g94f17406a1_0_31"/>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56;g94f17406a1_0_31"/>
          <p:cNvSpPr txBox="1">
            <a:spLocks noGrp="1"/>
          </p:cNvSpPr>
          <p:nvPr>
            <p:ph type="title"/>
          </p:nvPr>
        </p:nvSpPr>
        <p:spPr>
          <a:xfrm>
            <a:off x="354000" y="1644233"/>
            <a:ext cx="5393700" cy="19764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a:endParaRPr/>
          </a:p>
        </p:txBody>
      </p:sp>
      <p:sp>
        <p:nvSpPr>
          <p:cNvPr id="57" name="Google Shape;57;g94f17406a1_0_31"/>
          <p:cNvSpPr txBox="1">
            <a:spLocks noGrp="1"/>
          </p:cNvSpPr>
          <p:nvPr>
            <p:ph type="subTitle" idx="1"/>
          </p:nvPr>
        </p:nvSpPr>
        <p:spPr>
          <a:xfrm>
            <a:off x="354000" y="3737433"/>
            <a:ext cx="5393700" cy="16467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58" name="Google Shape;58;g94f17406a1_0_31"/>
          <p:cNvSpPr txBox="1">
            <a:spLocks noGrp="1"/>
          </p:cNvSpPr>
          <p:nvPr>
            <p:ph type="body" idx="2"/>
          </p:nvPr>
        </p:nvSpPr>
        <p:spPr>
          <a:xfrm>
            <a:off x="6586000" y="965433"/>
            <a:ext cx="5115900" cy="4926900"/>
          </a:xfrm>
          <a:prstGeom prst="rect">
            <a:avLst/>
          </a:prstGeom>
          <a:noFill/>
          <a:ln>
            <a:noFill/>
          </a:ln>
        </p:spPr>
        <p:txBody>
          <a:bodyPr spcFirstLastPara="1" wrap="square" lIns="121900" tIns="121900" rIns="121900" bIns="121900" anchor="ctr" anchorCtr="0">
            <a:no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2100"/>
              </a:spcBef>
              <a:spcAft>
                <a:spcPts val="0"/>
              </a:spcAft>
              <a:buSzPts val="1900"/>
              <a:buChar char="○"/>
              <a:defRPr/>
            </a:lvl2pPr>
            <a:lvl3pPr marL="1371600" lvl="2" indent="-349250" algn="l">
              <a:lnSpc>
                <a:spcPct val="115000"/>
              </a:lnSpc>
              <a:spcBef>
                <a:spcPts val="2100"/>
              </a:spcBef>
              <a:spcAft>
                <a:spcPts val="0"/>
              </a:spcAft>
              <a:buSzPts val="1900"/>
              <a:buChar char="■"/>
              <a:defRPr/>
            </a:lvl3pPr>
            <a:lvl4pPr marL="1828800" lvl="3" indent="-349250" algn="l">
              <a:lnSpc>
                <a:spcPct val="115000"/>
              </a:lnSpc>
              <a:spcBef>
                <a:spcPts val="2100"/>
              </a:spcBef>
              <a:spcAft>
                <a:spcPts val="0"/>
              </a:spcAft>
              <a:buSzPts val="1900"/>
              <a:buChar char="●"/>
              <a:defRPr/>
            </a:lvl4pPr>
            <a:lvl5pPr marL="2286000" lvl="4" indent="-349250" algn="l">
              <a:lnSpc>
                <a:spcPct val="115000"/>
              </a:lnSpc>
              <a:spcBef>
                <a:spcPts val="2100"/>
              </a:spcBef>
              <a:spcAft>
                <a:spcPts val="0"/>
              </a:spcAft>
              <a:buSzPts val="1900"/>
              <a:buChar char="○"/>
              <a:defRPr/>
            </a:lvl5pPr>
            <a:lvl6pPr marL="2743200" lvl="5" indent="-349250" algn="l">
              <a:lnSpc>
                <a:spcPct val="115000"/>
              </a:lnSpc>
              <a:spcBef>
                <a:spcPts val="2100"/>
              </a:spcBef>
              <a:spcAft>
                <a:spcPts val="0"/>
              </a:spcAft>
              <a:buSzPts val="1900"/>
              <a:buChar char="■"/>
              <a:defRPr/>
            </a:lvl6pPr>
            <a:lvl7pPr marL="3200400" lvl="6" indent="-349250" algn="l">
              <a:lnSpc>
                <a:spcPct val="115000"/>
              </a:lnSpc>
              <a:spcBef>
                <a:spcPts val="2100"/>
              </a:spcBef>
              <a:spcAft>
                <a:spcPts val="0"/>
              </a:spcAft>
              <a:buSzPts val="1900"/>
              <a:buChar char="●"/>
              <a:defRPr/>
            </a:lvl7pPr>
            <a:lvl8pPr marL="3657600" lvl="7" indent="-349250" algn="l">
              <a:lnSpc>
                <a:spcPct val="115000"/>
              </a:lnSpc>
              <a:spcBef>
                <a:spcPts val="2100"/>
              </a:spcBef>
              <a:spcAft>
                <a:spcPts val="0"/>
              </a:spcAft>
              <a:buSzPts val="1900"/>
              <a:buChar char="○"/>
              <a:defRPr/>
            </a:lvl8pPr>
            <a:lvl9pPr marL="4114800" lvl="8" indent="-349250" algn="l">
              <a:lnSpc>
                <a:spcPct val="115000"/>
              </a:lnSpc>
              <a:spcBef>
                <a:spcPts val="2100"/>
              </a:spcBef>
              <a:spcAft>
                <a:spcPts val="2100"/>
              </a:spcAft>
              <a:buSzPts val="1900"/>
              <a:buChar char="■"/>
              <a:defRPr/>
            </a:lvl9pPr>
          </a:lstStyle>
          <a:p>
            <a:endParaRPr/>
          </a:p>
        </p:txBody>
      </p:sp>
      <p:sp>
        <p:nvSpPr>
          <p:cNvPr id="59" name="Google Shape;59;g94f17406a1_0_3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0"/>
        <p:cNvGrpSpPr/>
        <p:nvPr/>
      </p:nvGrpSpPr>
      <p:grpSpPr>
        <a:xfrm>
          <a:off x="0" y="0"/>
          <a:ext cx="0" cy="0"/>
          <a:chOff x="0" y="0"/>
          <a:chExt cx="0" cy="0"/>
        </a:xfrm>
      </p:grpSpPr>
      <p:sp>
        <p:nvSpPr>
          <p:cNvPr id="61" name="Google Shape;61;g94f17406a1_0_37"/>
          <p:cNvSpPr txBox="1">
            <a:spLocks noGrp="1"/>
          </p:cNvSpPr>
          <p:nvPr>
            <p:ph type="body" idx="1"/>
          </p:nvPr>
        </p:nvSpPr>
        <p:spPr>
          <a:xfrm>
            <a:off x="415600" y="5640767"/>
            <a:ext cx="7998300" cy="806700"/>
          </a:xfrm>
          <a:prstGeom prst="rect">
            <a:avLst/>
          </a:prstGeom>
          <a:noFill/>
          <a:ln>
            <a:noFill/>
          </a:ln>
        </p:spPr>
        <p:txBody>
          <a:bodyPr spcFirstLastPara="1" wrap="square" lIns="121900" tIns="121900" rIns="121900" bIns="121900" anchor="ctr" anchorCtr="0">
            <a:noAutofit/>
          </a:bodyPr>
          <a:lstStyle>
            <a:lvl1pPr marL="457200" lvl="0" indent="-228600" algn="l">
              <a:lnSpc>
                <a:spcPct val="100000"/>
              </a:lnSpc>
              <a:spcBef>
                <a:spcPts val="0"/>
              </a:spcBef>
              <a:spcAft>
                <a:spcPts val="0"/>
              </a:spcAft>
              <a:buSzPts val="2400"/>
              <a:buNone/>
              <a:defRPr/>
            </a:lvl1pPr>
          </a:lstStyle>
          <a:p>
            <a:endParaRPr/>
          </a:p>
        </p:txBody>
      </p:sp>
      <p:sp>
        <p:nvSpPr>
          <p:cNvPr id="62" name="Google Shape;62;g94f17406a1_0_37"/>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3"/>
        <p:cNvGrpSpPr/>
        <p:nvPr/>
      </p:nvGrpSpPr>
      <p:grpSpPr>
        <a:xfrm>
          <a:off x="0" y="0"/>
          <a:ext cx="0" cy="0"/>
          <a:chOff x="0" y="0"/>
          <a:chExt cx="0" cy="0"/>
        </a:xfrm>
      </p:grpSpPr>
      <p:sp>
        <p:nvSpPr>
          <p:cNvPr id="64" name="Google Shape;64;g94f17406a1_0_40"/>
          <p:cNvSpPr txBox="1">
            <a:spLocks noGrp="1"/>
          </p:cNvSpPr>
          <p:nvPr>
            <p:ph type="title" hasCustomPrompt="1"/>
          </p:nvPr>
        </p:nvSpPr>
        <p:spPr>
          <a:xfrm>
            <a:off x="415600" y="1474833"/>
            <a:ext cx="11360700" cy="26181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16000"/>
              <a:buNone/>
              <a:defRPr sz="16000"/>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r>
              <a:t>xx%</a:t>
            </a:r>
          </a:p>
        </p:txBody>
      </p:sp>
      <p:sp>
        <p:nvSpPr>
          <p:cNvPr id="65" name="Google Shape;65;g94f17406a1_0_40"/>
          <p:cNvSpPr txBox="1">
            <a:spLocks noGrp="1"/>
          </p:cNvSpPr>
          <p:nvPr>
            <p:ph type="body" idx="1"/>
          </p:nvPr>
        </p:nvSpPr>
        <p:spPr>
          <a:xfrm>
            <a:off x="415600" y="4202967"/>
            <a:ext cx="11360700" cy="1734300"/>
          </a:xfrm>
          <a:prstGeom prst="rect">
            <a:avLst/>
          </a:prstGeom>
          <a:noFill/>
          <a:ln>
            <a:noFill/>
          </a:ln>
        </p:spPr>
        <p:txBody>
          <a:bodyPr spcFirstLastPara="1" wrap="square" lIns="121900" tIns="121900" rIns="121900" bIns="121900" anchor="t" anchorCtr="0">
            <a:noAutofit/>
          </a:bodyPr>
          <a:lstStyle>
            <a:lvl1pPr marL="457200" lvl="0" indent="-381000" algn="ctr">
              <a:lnSpc>
                <a:spcPct val="115000"/>
              </a:lnSpc>
              <a:spcBef>
                <a:spcPts val="0"/>
              </a:spcBef>
              <a:spcAft>
                <a:spcPts val="0"/>
              </a:spcAft>
              <a:buSzPts val="2400"/>
              <a:buChar char="●"/>
              <a:defRPr/>
            </a:lvl1pPr>
            <a:lvl2pPr marL="914400" lvl="1" indent="-349250" algn="ctr">
              <a:lnSpc>
                <a:spcPct val="115000"/>
              </a:lnSpc>
              <a:spcBef>
                <a:spcPts val="2100"/>
              </a:spcBef>
              <a:spcAft>
                <a:spcPts val="0"/>
              </a:spcAft>
              <a:buSzPts val="1900"/>
              <a:buChar char="○"/>
              <a:defRPr/>
            </a:lvl2pPr>
            <a:lvl3pPr marL="1371600" lvl="2" indent="-349250" algn="ctr">
              <a:lnSpc>
                <a:spcPct val="115000"/>
              </a:lnSpc>
              <a:spcBef>
                <a:spcPts val="2100"/>
              </a:spcBef>
              <a:spcAft>
                <a:spcPts val="0"/>
              </a:spcAft>
              <a:buSzPts val="1900"/>
              <a:buChar char="■"/>
              <a:defRPr/>
            </a:lvl3pPr>
            <a:lvl4pPr marL="1828800" lvl="3" indent="-349250" algn="ctr">
              <a:lnSpc>
                <a:spcPct val="115000"/>
              </a:lnSpc>
              <a:spcBef>
                <a:spcPts val="2100"/>
              </a:spcBef>
              <a:spcAft>
                <a:spcPts val="0"/>
              </a:spcAft>
              <a:buSzPts val="1900"/>
              <a:buChar char="●"/>
              <a:defRPr/>
            </a:lvl4pPr>
            <a:lvl5pPr marL="2286000" lvl="4" indent="-349250" algn="ctr">
              <a:lnSpc>
                <a:spcPct val="115000"/>
              </a:lnSpc>
              <a:spcBef>
                <a:spcPts val="2100"/>
              </a:spcBef>
              <a:spcAft>
                <a:spcPts val="0"/>
              </a:spcAft>
              <a:buSzPts val="1900"/>
              <a:buChar char="○"/>
              <a:defRPr/>
            </a:lvl5pPr>
            <a:lvl6pPr marL="2743200" lvl="5" indent="-349250" algn="ctr">
              <a:lnSpc>
                <a:spcPct val="115000"/>
              </a:lnSpc>
              <a:spcBef>
                <a:spcPts val="2100"/>
              </a:spcBef>
              <a:spcAft>
                <a:spcPts val="0"/>
              </a:spcAft>
              <a:buSzPts val="1900"/>
              <a:buChar char="■"/>
              <a:defRPr/>
            </a:lvl6pPr>
            <a:lvl7pPr marL="3200400" lvl="6" indent="-349250" algn="ctr">
              <a:lnSpc>
                <a:spcPct val="115000"/>
              </a:lnSpc>
              <a:spcBef>
                <a:spcPts val="2100"/>
              </a:spcBef>
              <a:spcAft>
                <a:spcPts val="0"/>
              </a:spcAft>
              <a:buSzPts val="1900"/>
              <a:buChar char="●"/>
              <a:defRPr/>
            </a:lvl7pPr>
            <a:lvl8pPr marL="3657600" lvl="7" indent="-349250" algn="ctr">
              <a:lnSpc>
                <a:spcPct val="115000"/>
              </a:lnSpc>
              <a:spcBef>
                <a:spcPts val="2100"/>
              </a:spcBef>
              <a:spcAft>
                <a:spcPts val="0"/>
              </a:spcAft>
              <a:buSzPts val="1900"/>
              <a:buChar char="○"/>
              <a:defRPr/>
            </a:lvl8pPr>
            <a:lvl9pPr marL="4114800" lvl="8" indent="-349250" algn="ctr">
              <a:lnSpc>
                <a:spcPct val="115000"/>
              </a:lnSpc>
              <a:spcBef>
                <a:spcPts val="2100"/>
              </a:spcBef>
              <a:spcAft>
                <a:spcPts val="2100"/>
              </a:spcAft>
              <a:buSzPts val="1900"/>
              <a:buChar char="■"/>
              <a:defRPr/>
            </a:lvl9pPr>
          </a:lstStyle>
          <a:p>
            <a:endParaRPr/>
          </a:p>
        </p:txBody>
      </p:sp>
      <p:sp>
        <p:nvSpPr>
          <p:cNvPr id="66" name="Google Shape;66;g94f17406a1_0_40"/>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1"/>
        <p:cNvGrpSpPr/>
        <p:nvPr/>
      </p:nvGrpSpPr>
      <p:grpSpPr>
        <a:xfrm>
          <a:off x="0" y="0"/>
          <a:ext cx="0" cy="0"/>
          <a:chOff x="0" y="0"/>
          <a:chExt cx="0" cy="0"/>
        </a:xfrm>
      </p:grpSpPr>
      <p:sp>
        <p:nvSpPr>
          <p:cNvPr id="72" name="Google Shape;72;g96de725380_9_94"/>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ctr" anchorCtr="0">
            <a:noAutofit/>
          </a:bodyPr>
          <a:lstStyle>
            <a:lvl1pPr marR="0" lvl="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9pPr>
          </a:lstStyle>
          <a:p>
            <a:endParaRPr/>
          </a:p>
        </p:txBody>
      </p:sp>
      <p:sp>
        <p:nvSpPr>
          <p:cNvPr id="73" name="Google Shape;73;g96de725380_9_94"/>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2100"/>
              </a:spcBef>
              <a:spcAft>
                <a:spcPts val="0"/>
              </a:spcAft>
              <a:buSzPts val="1900"/>
              <a:buChar char="○"/>
              <a:defRPr/>
            </a:lvl2pPr>
            <a:lvl3pPr marL="1371600" lvl="2" indent="-349250" algn="l">
              <a:lnSpc>
                <a:spcPct val="115000"/>
              </a:lnSpc>
              <a:spcBef>
                <a:spcPts val="2100"/>
              </a:spcBef>
              <a:spcAft>
                <a:spcPts val="0"/>
              </a:spcAft>
              <a:buSzPts val="1900"/>
              <a:buChar char="■"/>
              <a:defRPr/>
            </a:lvl3pPr>
            <a:lvl4pPr marL="1828800" lvl="3" indent="-349250" algn="l">
              <a:lnSpc>
                <a:spcPct val="115000"/>
              </a:lnSpc>
              <a:spcBef>
                <a:spcPts val="2100"/>
              </a:spcBef>
              <a:spcAft>
                <a:spcPts val="0"/>
              </a:spcAft>
              <a:buSzPts val="1900"/>
              <a:buChar char="●"/>
              <a:defRPr/>
            </a:lvl4pPr>
            <a:lvl5pPr marL="2286000" lvl="4" indent="-349250" algn="l">
              <a:lnSpc>
                <a:spcPct val="115000"/>
              </a:lnSpc>
              <a:spcBef>
                <a:spcPts val="2100"/>
              </a:spcBef>
              <a:spcAft>
                <a:spcPts val="0"/>
              </a:spcAft>
              <a:buSzPts val="1900"/>
              <a:buChar char="○"/>
              <a:defRPr/>
            </a:lvl5pPr>
            <a:lvl6pPr marL="2743200" lvl="5" indent="-349250" algn="l">
              <a:lnSpc>
                <a:spcPct val="115000"/>
              </a:lnSpc>
              <a:spcBef>
                <a:spcPts val="2100"/>
              </a:spcBef>
              <a:spcAft>
                <a:spcPts val="0"/>
              </a:spcAft>
              <a:buSzPts val="1900"/>
              <a:buChar char="■"/>
              <a:defRPr/>
            </a:lvl6pPr>
            <a:lvl7pPr marL="3200400" lvl="6" indent="-349250" algn="l">
              <a:lnSpc>
                <a:spcPct val="115000"/>
              </a:lnSpc>
              <a:spcBef>
                <a:spcPts val="2100"/>
              </a:spcBef>
              <a:spcAft>
                <a:spcPts val="0"/>
              </a:spcAft>
              <a:buSzPts val="1900"/>
              <a:buChar char="●"/>
              <a:defRPr/>
            </a:lvl7pPr>
            <a:lvl8pPr marL="3657600" lvl="7" indent="-349250" algn="l">
              <a:lnSpc>
                <a:spcPct val="115000"/>
              </a:lnSpc>
              <a:spcBef>
                <a:spcPts val="2100"/>
              </a:spcBef>
              <a:spcAft>
                <a:spcPts val="0"/>
              </a:spcAft>
              <a:buSzPts val="1900"/>
              <a:buChar char="○"/>
              <a:defRPr/>
            </a:lvl8pPr>
            <a:lvl9pPr marL="4114800" lvl="8" indent="-349250" algn="l">
              <a:lnSpc>
                <a:spcPct val="115000"/>
              </a:lnSpc>
              <a:spcBef>
                <a:spcPts val="2100"/>
              </a:spcBef>
              <a:spcAft>
                <a:spcPts val="2100"/>
              </a:spcAft>
              <a:buSzPts val="1900"/>
              <a:buChar char="■"/>
              <a:defRPr/>
            </a:lvl9pPr>
          </a:lstStyle>
          <a:p>
            <a:endParaRPr/>
          </a:p>
        </p:txBody>
      </p:sp>
      <p:sp>
        <p:nvSpPr>
          <p:cNvPr id="74" name="Google Shape;74;g96de725380_9_94"/>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5"/>
        <p:cNvGrpSpPr/>
        <p:nvPr/>
      </p:nvGrpSpPr>
      <p:grpSpPr>
        <a:xfrm>
          <a:off x="0" y="0"/>
          <a:ext cx="0" cy="0"/>
          <a:chOff x="0" y="0"/>
          <a:chExt cx="0" cy="0"/>
        </a:xfrm>
      </p:grpSpPr>
      <p:sp>
        <p:nvSpPr>
          <p:cNvPr id="76" name="Google Shape;76;g96de725380_9_87"/>
          <p:cNvSpPr txBox="1">
            <a:spLocks noGrp="1"/>
          </p:cNvSpPr>
          <p:nvPr>
            <p:ph type="ctrTitle"/>
          </p:nvPr>
        </p:nvSpPr>
        <p:spPr>
          <a:xfrm>
            <a:off x="415611" y="992767"/>
            <a:ext cx="11360700" cy="2736900"/>
          </a:xfrm>
          <a:prstGeom prst="rect">
            <a:avLst/>
          </a:prstGeom>
          <a:noFill/>
          <a:ln>
            <a:noFill/>
          </a:ln>
        </p:spPr>
        <p:txBody>
          <a:bodyPr spcFirstLastPara="1" wrap="square" lIns="121900" tIns="121900" rIns="121900" bIns="121900" anchor="b" anchorCtr="0">
            <a:noAutofit/>
          </a:bodyPr>
          <a:lstStyle>
            <a:lvl1pPr marR="0" lvl="0" algn="ctr" rtl="0">
              <a:lnSpc>
                <a:spcPct val="100000"/>
              </a:lnSpc>
              <a:spcBef>
                <a:spcPts val="0"/>
              </a:spcBef>
              <a:spcAft>
                <a:spcPts val="0"/>
              </a:spcAft>
              <a:buClr>
                <a:srgbClr val="000000"/>
              </a:buClr>
              <a:buSzPts val="6900"/>
              <a:buFont typeface="Arial"/>
              <a:buChar char="●"/>
              <a:defRPr sz="6900" b="0" i="0" u="none" strike="noStrike" cap="none">
                <a:solidFill>
                  <a:srgbClr val="000000"/>
                </a:solidFill>
                <a:latin typeface="Arial"/>
                <a:ea typeface="Arial"/>
                <a:cs typeface="Arial"/>
                <a:sym typeface="Arial"/>
              </a:defRPr>
            </a:lvl1pPr>
            <a:lvl2pPr marR="0" lvl="1" algn="ctr" rtl="0">
              <a:lnSpc>
                <a:spcPct val="100000"/>
              </a:lnSpc>
              <a:spcBef>
                <a:spcPts val="0"/>
              </a:spcBef>
              <a:spcAft>
                <a:spcPts val="0"/>
              </a:spcAft>
              <a:buClr>
                <a:srgbClr val="000000"/>
              </a:buClr>
              <a:buSzPts val="6900"/>
              <a:buFont typeface="Arial"/>
              <a:buChar char="○"/>
              <a:defRPr sz="69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6900"/>
              <a:buFont typeface="Arial"/>
              <a:buChar char="■"/>
              <a:defRPr sz="69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6900"/>
              <a:buFont typeface="Arial"/>
              <a:buChar char="●"/>
              <a:defRPr sz="69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6900"/>
              <a:buFont typeface="Arial"/>
              <a:buChar char="○"/>
              <a:defRPr sz="69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6900"/>
              <a:buFont typeface="Arial"/>
              <a:buChar char="■"/>
              <a:defRPr sz="69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6900"/>
              <a:buFont typeface="Arial"/>
              <a:buChar char="●"/>
              <a:defRPr sz="69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6900"/>
              <a:buFont typeface="Arial"/>
              <a:buChar char="○"/>
              <a:defRPr sz="69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6900"/>
              <a:buFont typeface="Arial"/>
              <a:buChar char="■"/>
              <a:defRPr sz="6900" b="0" i="0" u="none" strike="noStrike" cap="none">
                <a:solidFill>
                  <a:srgbClr val="000000"/>
                </a:solidFill>
                <a:latin typeface="Arial"/>
                <a:ea typeface="Arial"/>
                <a:cs typeface="Arial"/>
                <a:sym typeface="Arial"/>
              </a:defRPr>
            </a:lvl9pPr>
          </a:lstStyle>
          <a:p>
            <a:endParaRPr/>
          </a:p>
        </p:txBody>
      </p:sp>
      <p:sp>
        <p:nvSpPr>
          <p:cNvPr id="77" name="Google Shape;77;g96de725380_9_87"/>
          <p:cNvSpPr txBox="1">
            <a:spLocks noGrp="1"/>
          </p:cNvSpPr>
          <p:nvPr>
            <p:ph type="subTitle" idx="1"/>
          </p:nvPr>
        </p:nvSpPr>
        <p:spPr>
          <a:xfrm>
            <a:off x="415600" y="3778833"/>
            <a:ext cx="11360700" cy="1056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78" name="Google Shape;78;g96de725380_9_87"/>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9"/>
        <p:cNvGrpSpPr/>
        <p:nvPr/>
      </p:nvGrpSpPr>
      <p:grpSpPr>
        <a:xfrm>
          <a:off x="0" y="0"/>
          <a:ext cx="0" cy="0"/>
          <a:chOff x="0" y="0"/>
          <a:chExt cx="0" cy="0"/>
        </a:xfrm>
      </p:grpSpPr>
      <p:sp>
        <p:nvSpPr>
          <p:cNvPr id="80" name="Google Shape;80;g96de725380_9_91"/>
          <p:cNvSpPr txBox="1">
            <a:spLocks noGrp="1"/>
          </p:cNvSpPr>
          <p:nvPr>
            <p:ph type="title"/>
          </p:nvPr>
        </p:nvSpPr>
        <p:spPr>
          <a:xfrm>
            <a:off x="415600" y="2867800"/>
            <a:ext cx="11360700" cy="1122300"/>
          </a:xfrm>
          <a:prstGeom prst="rect">
            <a:avLst/>
          </a:prstGeom>
          <a:noFill/>
          <a:ln>
            <a:noFill/>
          </a:ln>
        </p:spPr>
        <p:txBody>
          <a:bodyPr spcFirstLastPara="1" wrap="square" lIns="121900" tIns="121900" rIns="121900" bIns="121900" anchor="ctr" anchorCtr="0">
            <a:noAutofit/>
          </a:bodyPr>
          <a:lstStyle>
            <a:lvl1pPr marR="0" lvl="0" algn="ctr" rtl="0">
              <a:lnSpc>
                <a:spcPct val="100000"/>
              </a:lnSpc>
              <a:spcBef>
                <a:spcPts val="0"/>
              </a:spcBef>
              <a:spcAft>
                <a:spcPts val="0"/>
              </a:spcAft>
              <a:buClr>
                <a:srgbClr val="000000"/>
              </a:buClr>
              <a:buSzPts val="4800"/>
              <a:buFont typeface="Arial"/>
              <a:buChar char="●"/>
              <a:defRPr sz="4800" b="0" i="0" u="none" strike="noStrike" cap="none">
                <a:solidFill>
                  <a:srgbClr val="000000"/>
                </a:solidFill>
                <a:latin typeface="Arial"/>
                <a:ea typeface="Arial"/>
                <a:cs typeface="Arial"/>
                <a:sym typeface="Arial"/>
              </a:defRPr>
            </a:lvl1pPr>
            <a:lvl2pPr marR="0" lvl="1" algn="ctr" rtl="0">
              <a:lnSpc>
                <a:spcPct val="100000"/>
              </a:lnSpc>
              <a:spcBef>
                <a:spcPts val="0"/>
              </a:spcBef>
              <a:spcAft>
                <a:spcPts val="0"/>
              </a:spcAft>
              <a:buClr>
                <a:srgbClr val="000000"/>
              </a:buClr>
              <a:buSzPts val="4800"/>
              <a:buFont typeface="Arial"/>
              <a:buChar char="○"/>
              <a:defRPr sz="48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4800"/>
              <a:buFont typeface="Arial"/>
              <a:buChar char="■"/>
              <a:defRPr sz="48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4800"/>
              <a:buFont typeface="Arial"/>
              <a:buChar char="●"/>
              <a:defRPr sz="48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4800"/>
              <a:buFont typeface="Arial"/>
              <a:buChar char="○"/>
              <a:defRPr sz="48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4800"/>
              <a:buFont typeface="Arial"/>
              <a:buChar char="■"/>
              <a:defRPr sz="48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4800"/>
              <a:buFont typeface="Arial"/>
              <a:buChar char="●"/>
              <a:defRPr sz="48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4800"/>
              <a:buFont typeface="Arial"/>
              <a:buChar char="○"/>
              <a:defRPr sz="48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4800"/>
              <a:buFont typeface="Arial"/>
              <a:buChar char="■"/>
              <a:defRPr sz="4800" b="0" i="0" u="none" strike="noStrike" cap="none">
                <a:solidFill>
                  <a:srgbClr val="000000"/>
                </a:solidFill>
                <a:latin typeface="Arial"/>
                <a:ea typeface="Arial"/>
                <a:cs typeface="Arial"/>
                <a:sym typeface="Arial"/>
              </a:defRPr>
            </a:lvl9pPr>
          </a:lstStyle>
          <a:p>
            <a:endParaRPr/>
          </a:p>
        </p:txBody>
      </p:sp>
      <p:sp>
        <p:nvSpPr>
          <p:cNvPr id="81" name="Google Shape;81;g96de725380_9_9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82"/>
        <p:cNvGrpSpPr/>
        <p:nvPr/>
      </p:nvGrpSpPr>
      <p:grpSpPr>
        <a:xfrm>
          <a:off x="0" y="0"/>
          <a:ext cx="0" cy="0"/>
          <a:chOff x="0" y="0"/>
          <a:chExt cx="0" cy="0"/>
        </a:xfrm>
      </p:grpSpPr>
      <p:sp>
        <p:nvSpPr>
          <p:cNvPr id="83" name="Google Shape;83;g96de725380_9_98"/>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ctr" anchorCtr="0">
            <a:noAutofit/>
          </a:bodyPr>
          <a:lstStyle>
            <a:lvl1pPr marR="0" lvl="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9pPr>
          </a:lstStyle>
          <a:p>
            <a:endParaRPr/>
          </a:p>
        </p:txBody>
      </p:sp>
      <p:sp>
        <p:nvSpPr>
          <p:cNvPr id="84" name="Google Shape;84;g96de725380_9_98"/>
          <p:cNvSpPr txBox="1">
            <a:spLocks noGrp="1"/>
          </p:cNvSpPr>
          <p:nvPr>
            <p:ph type="body" idx="1"/>
          </p:nvPr>
        </p:nvSpPr>
        <p:spPr>
          <a:xfrm>
            <a:off x="415600" y="1536633"/>
            <a:ext cx="5333100" cy="4555200"/>
          </a:xfrm>
          <a:prstGeom prst="rect">
            <a:avLst/>
          </a:prstGeom>
          <a:noFill/>
          <a:ln>
            <a:noFill/>
          </a:ln>
        </p:spPr>
        <p:txBody>
          <a:bodyPr spcFirstLastPara="1" wrap="square" lIns="121900" tIns="121900" rIns="121900" bIns="121900" anchor="t" anchorCtr="0">
            <a:no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2100"/>
              </a:spcBef>
              <a:spcAft>
                <a:spcPts val="0"/>
              </a:spcAft>
              <a:buSzPts val="1600"/>
              <a:buChar char="○"/>
              <a:defRPr sz="1600"/>
            </a:lvl2pPr>
            <a:lvl3pPr marL="1371600" lvl="2" indent="-330200" algn="l">
              <a:lnSpc>
                <a:spcPct val="115000"/>
              </a:lnSpc>
              <a:spcBef>
                <a:spcPts val="2100"/>
              </a:spcBef>
              <a:spcAft>
                <a:spcPts val="0"/>
              </a:spcAft>
              <a:buSzPts val="1600"/>
              <a:buChar char="■"/>
              <a:defRPr sz="1600"/>
            </a:lvl3pPr>
            <a:lvl4pPr marL="1828800" lvl="3" indent="-330200" algn="l">
              <a:lnSpc>
                <a:spcPct val="115000"/>
              </a:lnSpc>
              <a:spcBef>
                <a:spcPts val="2100"/>
              </a:spcBef>
              <a:spcAft>
                <a:spcPts val="0"/>
              </a:spcAft>
              <a:buSzPts val="1600"/>
              <a:buChar char="●"/>
              <a:defRPr sz="1600"/>
            </a:lvl4pPr>
            <a:lvl5pPr marL="2286000" lvl="4" indent="-330200" algn="l">
              <a:lnSpc>
                <a:spcPct val="115000"/>
              </a:lnSpc>
              <a:spcBef>
                <a:spcPts val="2100"/>
              </a:spcBef>
              <a:spcAft>
                <a:spcPts val="0"/>
              </a:spcAft>
              <a:buSzPts val="1600"/>
              <a:buChar char="○"/>
              <a:defRPr sz="1600"/>
            </a:lvl5pPr>
            <a:lvl6pPr marL="2743200" lvl="5" indent="-330200" algn="l">
              <a:lnSpc>
                <a:spcPct val="115000"/>
              </a:lnSpc>
              <a:spcBef>
                <a:spcPts val="2100"/>
              </a:spcBef>
              <a:spcAft>
                <a:spcPts val="0"/>
              </a:spcAft>
              <a:buSzPts val="1600"/>
              <a:buChar char="■"/>
              <a:defRPr sz="1600"/>
            </a:lvl6pPr>
            <a:lvl7pPr marL="3200400" lvl="6" indent="-330200" algn="l">
              <a:lnSpc>
                <a:spcPct val="115000"/>
              </a:lnSpc>
              <a:spcBef>
                <a:spcPts val="2100"/>
              </a:spcBef>
              <a:spcAft>
                <a:spcPts val="0"/>
              </a:spcAft>
              <a:buSzPts val="1600"/>
              <a:buChar char="●"/>
              <a:defRPr sz="1600"/>
            </a:lvl7pPr>
            <a:lvl8pPr marL="3657600" lvl="7" indent="-330200" algn="l">
              <a:lnSpc>
                <a:spcPct val="115000"/>
              </a:lnSpc>
              <a:spcBef>
                <a:spcPts val="2100"/>
              </a:spcBef>
              <a:spcAft>
                <a:spcPts val="0"/>
              </a:spcAft>
              <a:buSzPts val="1600"/>
              <a:buChar char="○"/>
              <a:defRPr sz="1600"/>
            </a:lvl8pPr>
            <a:lvl9pPr marL="4114800" lvl="8" indent="-330200" algn="l">
              <a:lnSpc>
                <a:spcPct val="115000"/>
              </a:lnSpc>
              <a:spcBef>
                <a:spcPts val="2100"/>
              </a:spcBef>
              <a:spcAft>
                <a:spcPts val="2100"/>
              </a:spcAft>
              <a:buSzPts val="1600"/>
              <a:buChar char="■"/>
              <a:defRPr sz="1600"/>
            </a:lvl9pPr>
          </a:lstStyle>
          <a:p>
            <a:endParaRPr/>
          </a:p>
        </p:txBody>
      </p:sp>
      <p:sp>
        <p:nvSpPr>
          <p:cNvPr id="85" name="Google Shape;85;g96de725380_9_98"/>
          <p:cNvSpPr txBox="1">
            <a:spLocks noGrp="1"/>
          </p:cNvSpPr>
          <p:nvPr>
            <p:ph type="body" idx="2"/>
          </p:nvPr>
        </p:nvSpPr>
        <p:spPr>
          <a:xfrm>
            <a:off x="6443200" y="1536633"/>
            <a:ext cx="5333100" cy="4555200"/>
          </a:xfrm>
          <a:prstGeom prst="rect">
            <a:avLst/>
          </a:prstGeom>
          <a:noFill/>
          <a:ln>
            <a:noFill/>
          </a:ln>
        </p:spPr>
        <p:txBody>
          <a:bodyPr spcFirstLastPara="1" wrap="square" lIns="121900" tIns="121900" rIns="121900" bIns="121900" anchor="t" anchorCtr="0">
            <a:no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2100"/>
              </a:spcBef>
              <a:spcAft>
                <a:spcPts val="0"/>
              </a:spcAft>
              <a:buSzPts val="1600"/>
              <a:buChar char="○"/>
              <a:defRPr sz="1600"/>
            </a:lvl2pPr>
            <a:lvl3pPr marL="1371600" lvl="2" indent="-330200" algn="l">
              <a:lnSpc>
                <a:spcPct val="115000"/>
              </a:lnSpc>
              <a:spcBef>
                <a:spcPts val="2100"/>
              </a:spcBef>
              <a:spcAft>
                <a:spcPts val="0"/>
              </a:spcAft>
              <a:buSzPts val="1600"/>
              <a:buChar char="■"/>
              <a:defRPr sz="1600"/>
            </a:lvl3pPr>
            <a:lvl4pPr marL="1828800" lvl="3" indent="-330200" algn="l">
              <a:lnSpc>
                <a:spcPct val="115000"/>
              </a:lnSpc>
              <a:spcBef>
                <a:spcPts val="2100"/>
              </a:spcBef>
              <a:spcAft>
                <a:spcPts val="0"/>
              </a:spcAft>
              <a:buSzPts val="1600"/>
              <a:buChar char="●"/>
              <a:defRPr sz="1600"/>
            </a:lvl4pPr>
            <a:lvl5pPr marL="2286000" lvl="4" indent="-330200" algn="l">
              <a:lnSpc>
                <a:spcPct val="115000"/>
              </a:lnSpc>
              <a:spcBef>
                <a:spcPts val="2100"/>
              </a:spcBef>
              <a:spcAft>
                <a:spcPts val="0"/>
              </a:spcAft>
              <a:buSzPts val="1600"/>
              <a:buChar char="○"/>
              <a:defRPr sz="1600"/>
            </a:lvl5pPr>
            <a:lvl6pPr marL="2743200" lvl="5" indent="-330200" algn="l">
              <a:lnSpc>
                <a:spcPct val="115000"/>
              </a:lnSpc>
              <a:spcBef>
                <a:spcPts val="2100"/>
              </a:spcBef>
              <a:spcAft>
                <a:spcPts val="0"/>
              </a:spcAft>
              <a:buSzPts val="1600"/>
              <a:buChar char="■"/>
              <a:defRPr sz="1600"/>
            </a:lvl6pPr>
            <a:lvl7pPr marL="3200400" lvl="6" indent="-330200" algn="l">
              <a:lnSpc>
                <a:spcPct val="115000"/>
              </a:lnSpc>
              <a:spcBef>
                <a:spcPts val="2100"/>
              </a:spcBef>
              <a:spcAft>
                <a:spcPts val="0"/>
              </a:spcAft>
              <a:buSzPts val="1600"/>
              <a:buChar char="●"/>
              <a:defRPr sz="1600"/>
            </a:lvl7pPr>
            <a:lvl8pPr marL="3657600" lvl="7" indent="-330200" algn="l">
              <a:lnSpc>
                <a:spcPct val="115000"/>
              </a:lnSpc>
              <a:spcBef>
                <a:spcPts val="2100"/>
              </a:spcBef>
              <a:spcAft>
                <a:spcPts val="0"/>
              </a:spcAft>
              <a:buSzPts val="1600"/>
              <a:buChar char="○"/>
              <a:defRPr sz="1600"/>
            </a:lvl8pPr>
            <a:lvl9pPr marL="4114800" lvl="8" indent="-330200" algn="l">
              <a:lnSpc>
                <a:spcPct val="115000"/>
              </a:lnSpc>
              <a:spcBef>
                <a:spcPts val="2100"/>
              </a:spcBef>
              <a:spcAft>
                <a:spcPts val="2100"/>
              </a:spcAft>
              <a:buSzPts val="1600"/>
              <a:buChar char="■"/>
              <a:defRPr sz="1600"/>
            </a:lvl9pPr>
          </a:lstStyle>
          <a:p>
            <a:endParaRPr/>
          </a:p>
        </p:txBody>
      </p:sp>
      <p:sp>
        <p:nvSpPr>
          <p:cNvPr id="86" name="Google Shape;86;g96de725380_9_98"/>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7"/>
        <p:cNvGrpSpPr/>
        <p:nvPr/>
      </p:nvGrpSpPr>
      <p:grpSpPr>
        <a:xfrm>
          <a:off x="0" y="0"/>
          <a:ext cx="0" cy="0"/>
          <a:chOff x="0" y="0"/>
          <a:chExt cx="0" cy="0"/>
        </a:xfrm>
      </p:grpSpPr>
      <p:sp>
        <p:nvSpPr>
          <p:cNvPr id="88" name="Google Shape;88;g96de725380_9_103"/>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ctr" anchorCtr="0">
            <a:noAutofit/>
          </a:bodyPr>
          <a:lstStyle>
            <a:lvl1pPr marR="0" lvl="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9pPr>
          </a:lstStyle>
          <a:p>
            <a:endParaRPr/>
          </a:p>
        </p:txBody>
      </p:sp>
      <p:sp>
        <p:nvSpPr>
          <p:cNvPr id="89" name="Google Shape;89;g96de725380_9_103"/>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0"/>
        <p:cNvGrpSpPr/>
        <p:nvPr/>
      </p:nvGrpSpPr>
      <p:grpSpPr>
        <a:xfrm>
          <a:off x="0" y="0"/>
          <a:ext cx="0" cy="0"/>
          <a:chOff x="0" y="0"/>
          <a:chExt cx="0" cy="0"/>
        </a:xfrm>
      </p:grpSpPr>
      <p:sp>
        <p:nvSpPr>
          <p:cNvPr id="91" name="Google Shape;91;g96de725380_9_106"/>
          <p:cNvSpPr txBox="1">
            <a:spLocks noGrp="1"/>
          </p:cNvSpPr>
          <p:nvPr>
            <p:ph type="title"/>
          </p:nvPr>
        </p:nvSpPr>
        <p:spPr>
          <a:xfrm>
            <a:off x="415600" y="740800"/>
            <a:ext cx="3744000" cy="1007700"/>
          </a:xfrm>
          <a:prstGeom prst="rect">
            <a:avLst/>
          </a:prstGeom>
          <a:noFill/>
          <a:ln>
            <a:noFill/>
          </a:ln>
        </p:spPr>
        <p:txBody>
          <a:bodyPr spcFirstLastPara="1" wrap="square" lIns="121900" tIns="121900" rIns="121900" bIns="121900" anchor="b" anchorCtr="0">
            <a:noAutofit/>
          </a:bodyPr>
          <a:lstStyle>
            <a:lvl1pPr marR="0" lvl="0" algn="l" rtl="0">
              <a:lnSpc>
                <a:spcPct val="100000"/>
              </a:lnSpc>
              <a:spcBef>
                <a:spcPts val="0"/>
              </a:spcBef>
              <a:spcAft>
                <a:spcPts val="0"/>
              </a:spcAft>
              <a:buClr>
                <a:srgbClr val="000000"/>
              </a:buClr>
              <a:buSzPts val="3200"/>
              <a:buFont typeface="Arial"/>
              <a:buChar char="●"/>
              <a:defRPr sz="32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3200"/>
              <a:buFont typeface="Arial"/>
              <a:buChar char="○"/>
              <a:defRPr sz="32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3200"/>
              <a:buFont typeface="Arial"/>
              <a:buChar char="■"/>
              <a:defRPr sz="32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3200"/>
              <a:buFont typeface="Arial"/>
              <a:buChar char="●"/>
              <a:defRPr sz="32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3200"/>
              <a:buFont typeface="Arial"/>
              <a:buChar char="○"/>
              <a:defRPr sz="32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3200"/>
              <a:buFont typeface="Arial"/>
              <a:buChar char="■"/>
              <a:defRPr sz="32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3200"/>
              <a:buFont typeface="Arial"/>
              <a:buChar char="●"/>
              <a:defRPr sz="32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3200"/>
              <a:buFont typeface="Arial"/>
              <a:buChar char="○"/>
              <a:defRPr sz="32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3200"/>
              <a:buFont typeface="Arial"/>
              <a:buChar char="■"/>
              <a:defRPr sz="3200" b="0" i="0" u="none" strike="noStrike" cap="none">
                <a:solidFill>
                  <a:srgbClr val="000000"/>
                </a:solidFill>
                <a:latin typeface="Arial"/>
                <a:ea typeface="Arial"/>
                <a:cs typeface="Arial"/>
                <a:sym typeface="Arial"/>
              </a:defRPr>
            </a:lvl9pPr>
          </a:lstStyle>
          <a:p>
            <a:endParaRPr/>
          </a:p>
        </p:txBody>
      </p:sp>
      <p:sp>
        <p:nvSpPr>
          <p:cNvPr id="92" name="Google Shape;92;g96de725380_9_106"/>
          <p:cNvSpPr txBox="1">
            <a:spLocks noGrp="1"/>
          </p:cNvSpPr>
          <p:nvPr>
            <p:ph type="body" idx="1"/>
          </p:nvPr>
        </p:nvSpPr>
        <p:spPr>
          <a:xfrm>
            <a:off x="415600" y="1852800"/>
            <a:ext cx="3744000" cy="4239300"/>
          </a:xfrm>
          <a:prstGeom prst="rect">
            <a:avLst/>
          </a:prstGeom>
          <a:noFill/>
          <a:ln>
            <a:noFill/>
          </a:ln>
        </p:spPr>
        <p:txBody>
          <a:bodyPr spcFirstLastPara="1" wrap="square" lIns="121900" tIns="121900" rIns="121900" bIns="121900" anchor="t" anchorCtr="0">
            <a:noAutofit/>
          </a:bodyPr>
          <a:lstStyle>
            <a:lvl1pPr marL="457200" lvl="0" indent="-330200" algn="l">
              <a:lnSpc>
                <a:spcPct val="115000"/>
              </a:lnSpc>
              <a:spcBef>
                <a:spcPts val="0"/>
              </a:spcBef>
              <a:spcAft>
                <a:spcPts val="0"/>
              </a:spcAft>
              <a:buSzPts val="1600"/>
              <a:buChar char="●"/>
              <a:defRPr sz="1600"/>
            </a:lvl1pPr>
            <a:lvl2pPr marL="914400" lvl="1" indent="-330200" algn="l">
              <a:lnSpc>
                <a:spcPct val="115000"/>
              </a:lnSpc>
              <a:spcBef>
                <a:spcPts val="2100"/>
              </a:spcBef>
              <a:spcAft>
                <a:spcPts val="0"/>
              </a:spcAft>
              <a:buSzPts val="1600"/>
              <a:buChar char="○"/>
              <a:defRPr sz="1600"/>
            </a:lvl2pPr>
            <a:lvl3pPr marL="1371600" lvl="2" indent="-330200" algn="l">
              <a:lnSpc>
                <a:spcPct val="115000"/>
              </a:lnSpc>
              <a:spcBef>
                <a:spcPts val="2100"/>
              </a:spcBef>
              <a:spcAft>
                <a:spcPts val="0"/>
              </a:spcAft>
              <a:buSzPts val="1600"/>
              <a:buChar char="■"/>
              <a:defRPr sz="1600"/>
            </a:lvl3pPr>
            <a:lvl4pPr marL="1828800" lvl="3" indent="-330200" algn="l">
              <a:lnSpc>
                <a:spcPct val="115000"/>
              </a:lnSpc>
              <a:spcBef>
                <a:spcPts val="2100"/>
              </a:spcBef>
              <a:spcAft>
                <a:spcPts val="0"/>
              </a:spcAft>
              <a:buSzPts val="1600"/>
              <a:buChar char="●"/>
              <a:defRPr sz="1600"/>
            </a:lvl4pPr>
            <a:lvl5pPr marL="2286000" lvl="4" indent="-330200" algn="l">
              <a:lnSpc>
                <a:spcPct val="115000"/>
              </a:lnSpc>
              <a:spcBef>
                <a:spcPts val="2100"/>
              </a:spcBef>
              <a:spcAft>
                <a:spcPts val="0"/>
              </a:spcAft>
              <a:buSzPts val="1600"/>
              <a:buChar char="○"/>
              <a:defRPr sz="1600"/>
            </a:lvl5pPr>
            <a:lvl6pPr marL="2743200" lvl="5" indent="-330200" algn="l">
              <a:lnSpc>
                <a:spcPct val="115000"/>
              </a:lnSpc>
              <a:spcBef>
                <a:spcPts val="2100"/>
              </a:spcBef>
              <a:spcAft>
                <a:spcPts val="0"/>
              </a:spcAft>
              <a:buSzPts val="1600"/>
              <a:buChar char="■"/>
              <a:defRPr sz="1600"/>
            </a:lvl6pPr>
            <a:lvl7pPr marL="3200400" lvl="6" indent="-330200" algn="l">
              <a:lnSpc>
                <a:spcPct val="115000"/>
              </a:lnSpc>
              <a:spcBef>
                <a:spcPts val="2100"/>
              </a:spcBef>
              <a:spcAft>
                <a:spcPts val="0"/>
              </a:spcAft>
              <a:buSzPts val="1600"/>
              <a:buChar char="●"/>
              <a:defRPr sz="1600"/>
            </a:lvl7pPr>
            <a:lvl8pPr marL="3657600" lvl="7" indent="-330200" algn="l">
              <a:lnSpc>
                <a:spcPct val="115000"/>
              </a:lnSpc>
              <a:spcBef>
                <a:spcPts val="2100"/>
              </a:spcBef>
              <a:spcAft>
                <a:spcPts val="0"/>
              </a:spcAft>
              <a:buSzPts val="1600"/>
              <a:buChar char="○"/>
              <a:defRPr sz="1600"/>
            </a:lvl8pPr>
            <a:lvl9pPr marL="4114800" lvl="8" indent="-330200" algn="l">
              <a:lnSpc>
                <a:spcPct val="115000"/>
              </a:lnSpc>
              <a:spcBef>
                <a:spcPts val="2100"/>
              </a:spcBef>
              <a:spcAft>
                <a:spcPts val="2100"/>
              </a:spcAft>
              <a:buSzPts val="1600"/>
              <a:buChar char="■"/>
              <a:defRPr sz="1600"/>
            </a:lvl9pPr>
          </a:lstStyle>
          <a:p>
            <a:endParaRPr/>
          </a:p>
        </p:txBody>
      </p:sp>
      <p:sp>
        <p:nvSpPr>
          <p:cNvPr id="93" name="Google Shape;93;g96de725380_9_106"/>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
        <p:cNvGrpSpPr/>
        <p:nvPr/>
      </p:nvGrpSpPr>
      <p:grpSpPr>
        <a:xfrm>
          <a:off x="0" y="0"/>
          <a:ext cx="0" cy="0"/>
          <a:chOff x="0" y="0"/>
          <a:chExt cx="0" cy="0"/>
        </a:xfrm>
      </p:grpSpPr>
      <p:sp>
        <p:nvSpPr>
          <p:cNvPr id="20" name="Google Shape;20;g94f17406a1_0_44"/>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94"/>
        <p:cNvGrpSpPr/>
        <p:nvPr/>
      </p:nvGrpSpPr>
      <p:grpSpPr>
        <a:xfrm>
          <a:off x="0" y="0"/>
          <a:ext cx="0" cy="0"/>
          <a:chOff x="0" y="0"/>
          <a:chExt cx="0" cy="0"/>
        </a:xfrm>
      </p:grpSpPr>
      <p:sp>
        <p:nvSpPr>
          <p:cNvPr id="95" name="Google Shape;95;g96de725380_9_110"/>
          <p:cNvSpPr txBox="1">
            <a:spLocks noGrp="1"/>
          </p:cNvSpPr>
          <p:nvPr>
            <p:ph type="title"/>
          </p:nvPr>
        </p:nvSpPr>
        <p:spPr>
          <a:xfrm>
            <a:off x="653667" y="600200"/>
            <a:ext cx="8490300" cy="5454300"/>
          </a:xfrm>
          <a:prstGeom prst="rect">
            <a:avLst/>
          </a:prstGeom>
          <a:noFill/>
          <a:ln>
            <a:noFill/>
          </a:ln>
        </p:spPr>
        <p:txBody>
          <a:bodyPr spcFirstLastPara="1" wrap="square" lIns="121900" tIns="121900" rIns="121900" bIns="121900" anchor="ctr" anchorCtr="0">
            <a:noAutofit/>
          </a:bodyPr>
          <a:lstStyle>
            <a:lvl1pPr marR="0" lvl="0" algn="l" rtl="0">
              <a:lnSpc>
                <a:spcPct val="100000"/>
              </a:lnSpc>
              <a:spcBef>
                <a:spcPts val="0"/>
              </a:spcBef>
              <a:spcAft>
                <a:spcPts val="0"/>
              </a:spcAft>
              <a:buClr>
                <a:srgbClr val="000000"/>
              </a:buClr>
              <a:buSzPts val="6400"/>
              <a:buFont typeface="Arial"/>
              <a:buChar char="●"/>
              <a:defRPr sz="6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6400"/>
              <a:buFont typeface="Arial"/>
              <a:buChar char="○"/>
              <a:defRPr sz="6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6400"/>
              <a:buFont typeface="Arial"/>
              <a:buChar char="■"/>
              <a:defRPr sz="6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6400"/>
              <a:buFont typeface="Arial"/>
              <a:buChar char="●"/>
              <a:defRPr sz="6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6400"/>
              <a:buFont typeface="Arial"/>
              <a:buChar char="○"/>
              <a:defRPr sz="6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6400"/>
              <a:buFont typeface="Arial"/>
              <a:buChar char="■"/>
              <a:defRPr sz="6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6400"/>
              <a:buFont typeface="Arial"/>
              <a:buChar char="●"/>
              <a:defRPr sz="6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6400"/>
              <a:buFont typeface="Arial"/>
              <a:buChar char="○"/>
              <a:defRPr sz="6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6400"/>
              <a:buFont typeface="Arial"/>
              <a:buChar char="■"/>
              <a:defRPr sz="6400" b="0" i="0" u="none" strike="noStrike" cap="none">
                <a:solidFill>
                  <a:srgbClr val="000000"/>
                </a:solidFill>
                <a:latin typeface="Arial"/>
                <a:ea typeface="Arial"/>
                <a:cs typeface="Arial"/>
                <a:sym typeface="Arial"/>
              </a:defRPr>
            </a:lvl9pPr>
          </a:lstStyle>
          <a:p>
            <a:endParaRPr/>
          </a:p>
        </p:txBody>
      </p:sp>
      <p:sp>
        <p:nvSpPr>
          <p:cNvPr id="96" name="Google Shape;96;g96de725380_9_110"/>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7"/>
        <p:cNvGrpSpPr/>
        <p:nvPr/>
      </p:nvGrpSpPr>
      <p:grpSpPr>
        <a:xfrm>
          <a:off x="0" y="0"/>
          <a:ext cx="0" cy="0"/>
          <a:chOff x="0" y="0"/>
          <a:chExt cx="0" cy="0"/>
        </a:xfrm>
      </p:grpSpPr>
      <p:sp>
        <p:nvSpPr>
          <p:cNvPr id="98" name="Google Shape;98;g96de725380_9_113"/>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g96de725380_9_113"/>
          <p:cNvSpPr txBox="1">
            <a:spLocks noGrp="1"/>
          </p:cNvSpPr>
          <p:nvPr>
            <p:ph type="title"/>
          </p:nvPr>
        </p:nvSpPr>
        <p:spPr>
          <a:xfrm>
            <a:off x="354000" y="1644233"/>
            <a:ext cx="5393700" cy="1976400"/>
          </a:xfrm>
          <a:prstGeom prst="rect">
            <a:avLst/>
          </a:prstGeom>
          <a:noFill/>
          <a:ln>
            <a:noFill/>
          </a:ln>
        </p:spPr>
        <p:txBody>
          <a:bodyPr spcFirstLastPara="1" wrap="square" lIns="121900" tIns="121900" rIns="121900" bIns="121900" anchor="b" anchorCtr="0">
            <a:noAutofit/>
          </a:bodyPr>
          <a:lstStyle>
            <a:lvl1pPr marR="0" lvl="0" algn="ctr" rtl="0">
              <a:lnSpc>
                <a:spcPct val="100000"/>
              </a:lnSpc>
              <a:spcBef>
                <a:spcPts val="0"/>
              </a:spcBef>
              <a:spcAft>
                <a:spcPts val="0"/>
              </a:spcAft>
              <a:buClr>
                <a:srgbClr val="000000"/>
              </a:buClr>
              <a:buSzPts val="5600"/>
              <a:buFont typeface="Arial"/>
              <a:buChar char="●"/>
              <a:defRPr sz="5600" b="0" i="0" u="none" strike="noStrike" cap="none">
                <a:solidFill>
                  <a:srgbClr val="000000"/>
                </a:solidFill>
                <a:latin typeface="Arial"/>
                <a:ea typeface="Arial"/>
                <a:cs typeface="Arial"/>
                <a:sym typeface="Arial"/>
              </a:defRPr>
            </a:lvl1pPr>
            <a:lvl2pPr marR="0" lvl="1" algn="ctr" rtl="0">
              <a:lnSpc>
                <a:spcPct val="100000"/>
              </a:lnSpc>
              <a:spcBef>
                <a:spcPts val="0"/>
              </a:spcBef>
              <a:spcAft>
                <a:spcPts val="0"/>
              </a:spcAft>
              <a:buClr>
                <a:srgbClr val="000000"/>
              </a:buClr>
              <a:buSzPts val="5600"/>
              <a:buFont typeface="Arial"/>
              <a:buChar char="○"/>
              <a:defRPr sz="56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5600"/>
              <a:buFont typeface="Arial"/>
              <a:buChar char="■"/>
              <a:defRPr sz="56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5600"/>
              <a:buFont typeface="Arial"/>
              <a:buChar char="●"/>
              <a:defRPr sz="56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5600"/>
              <a:buFont typeface="Arial"/>
              <a:buChar char="○"/>
              <a:defRPr sz="56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5600"/>
              <a:buFont typeface="Arial"/>
              <a:buChar char="■"/>
              <a:defRPr sz="56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5600"/>
              <a:buFont typeface="Arial"/>
              <a:buChar char="●"/>
              <a:defRPr sz="56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5600"/>
              <a:buFont typeface="Arial"/>
              <a:buChar char="○"/>
              <a:defRPr sz="56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5600"/>
              <a:buFont typeface="Arial"/>
              <a:buChar char="■"/>
              <a:defRPr sz="5600" b="0" i="0" u="none" strike="noStrike" cap="none">
                <a:solidFill>
                  <a:srgbClr val="000000"/>
                </a:solidFill>
                <a:latin typeface="Arial"/>
                <a:ea typeface="Arial"/>
                <a:cs typeface="Arial"/>
                <a:sym typeface="Arial"/>
              </a:defRPr>
            </a:lvl9pPr>
          </a:lstStyle>
          <a:p>
            <a:endParaRPr/>
          </a:p>
        </p:txBody>
      </p:sp>
      <p:sp>
        <p:nvSpPr>
          <p:cNvPr id="100" name="Google Shape;100;g96de725380_9_113"/>
          <p:cNvSpPr txBox="1">
            <a:spLocks noGrp="1"/>
          </p:cNvSpPr>
          <p:nvPr>
            <p:ph type="subTitle" idx="1"/>
          </p:nvPr>
        </p:nvSpPr>
        <p:spPr>
          <a:xfrm>
            <a:off x="354000" y="3737433"/>
            <a:ext cx="5393700" cy="16467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01" name="Google Shape;101;g96de725380_9_113"/>
          <p:cNvSpPr txBox="1">
            <a:spLocks noGrp="1"/>
          </p:cNvSpPr>
          <p:nvPr>
            <p:ph type="body" idx="2"/>
          </p:nvPr>
        </p:nvSpPr>
        <p:spPr>
          <a:xfrm>
            <a:off x="6586000" y="965433"/>
            <a:ext cx="5115900" cy="4926900"/>
          </a:xfrm>
          <a:prstGeom prst="rect">
            <a:avLst/>
          </a:prstGeom>
          <a:noFill/>
          <a:ln>
            <a:noFill/>
          </a:ln>
        </p:spPr>
        <p:txBody>
          <a:bodyPr spcFirstLastPara="1" wrap="square" lIns="121900" tIns="121900" rIns="121900" bIns="121900" anchor="ctr" anchorCtr="0">
            <a:no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2100"/>
              </a:spcBef>
              <a:spcAft>
                <a:spcPts val="0"/>
              </a:spcAft>
              <a:buSzPts val="1900"/>
              <a:buChar char="○"/>
              <a:defRPr/>
            </a:lvl2pPr>
            <a:lvl3pPr marL="1371600" lvl="2" indent="-349250" algn="l">
              <a:lnSpc>
                <a:spcPct val="115000"/>
              </a:lnSpc>
              <a:spcBef>
                <a:spcPts val="2100"/>
              </a:spcBef>
              <a:spcAft>
                <a:spcPts val="0"/>
              </a:spcAft>
              <a:buSzPts val="1900"/>
              <a:buChar char="■"/>
              <a:defRPr/>
            </a:lvl3pPr>
            <a:lvl4pPr marL="1828800" lvl="3" indent="-349250" algn="l">
              <a:lnSpc>
                <a:spcPct val="115000"/>
              </a:lnSpc>
              <a:spcBef>
                <a:spcPts val="2100"/>
              </a:spcBef>
              <a:spcAft>
                <a:spcPts val="0"/>
              </a:spcAft>
              <a:buSzPts val="1900"/>
              <a:buChar char="●"/>
              <a:defRPr/>
            </a:lvl4pPr>
            <a:lvl5pPr marL="2286000" lvl="4" indent="-349250" algn="l">
              <a:lnSpc>
                <a:spcPct val="115000"/>
              </a:lnSpc>
              <a:spcBef>
                <a:spcPts val="2100"/>
              </a:spcBef>
              <a:spcAft>
                <a:spcPts val="0"/>
              </a:spcAft>
              <a:buSzPts val="1900"/>
              <a:buChar char="○"/>
              <a:defRPr/>
            </a:lvl5pPr>
            <a:lvl6pPr marL="2743200" lvl="5" indent="-349250" algn="l">
              <a:lnSpc>
                <a:spcPct val="115000"/>
              </a:lnSpc>
              <a:spcBef>
                <a:spcPts val="2100"/>
              </a:spcBef>
              <a:spcAft>
                <a:spcPts val="0"/>
              </a:spcAft>
              <a:buSzPts val="1900"/>
              <a:buChar char="■"/>
              <a:defRPr/>
            </a:lvl6pPr>
            <a:lvl7pPr marL="3200400" lvl="6" indent="-349250" algn="l">
              <a:lnSpc>
                <a:spcPct val="115000"/>
              </a:lnSpc>
              <a:spcBef>
                <a:spcPts val="2100"/>
              </a:spcBef>
              <a:spcAft>
                <a:spcPts val="0"/>
              </a:spcAft>
              <a:buSzPts val="1900"/>
              <a:buChar char="●"/>
              <a:defRPr/>
            </a:lvl7pPr>
            <a:lvl8pPr marL="3657600" lvl="7" indent="-349250" algn="l">
              <a:lnSpc>
                <a:spcPct val="115000"/>
              </a:lnSpc>
              <a:spcBef>
                <a:spcPts val="2100"/>
              </a:spcBef>
              <a:spcAft>
                <a:spcPts val="0"/>
              </a:spcAft>
              <a:buSzPts val="1900"/>
              <a:buChar char="○"/>
              <a:defRPr/>
            </a:lvl8pPr>
            <a:lvl9pPr marL="4114800" lvl="8" indent="-349250" algn="l">
              <a:lnSpc>
                <a:spcPct val="115000"/>
              </a:lnSpc>
              <a:spcBef>
                <a:spcPts val="2100"/>
              </a:spcBef>
              <a:spcAft>
                <a:spcPts val="2100"/>
              </a:spcAft>
              <a:buSzPts val="1900"/>
              <a:buChar char="■"/>
              <a:defRPr/>
            </a:lvl9pPr>
          </a:lstStyle>
          <a:p>
            <a:endParaRPr/>
          </a:p>
        </p:txBody>
      </p:sp>
      <p:sp>
        <p:nvSpPr>
          <p:cNvPr id="102" name="Google Shape;102;g96de725380_9_113"/>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03"/>
        <p:cNvGrpSpPr/>
        <p:nvPr/>
      </p:nvGrpSpPr>
      <p:grpSpPr>
        <a:xfrm>
          <a:off x="0" y="0"/>
          <a:ext cx="0" cy="0"/>
          <a:chOff x="0" y="0"/>
          <a:chExt cx="0" cy="0"/>
        </a:xfrm>
      </p:grpSpPr>
      <p:sp>
        <p:nvSpPr>
          <p:cNvPr id="104" name="Google Shape;104;g96de725380_9_119"/>
          <p:cNvSpPr txBox="1">
            <a:spLocks noGrp="1"/>
          </p:cNvSpPr>
          <p:nvPr>
            <p:ph type="body" idx="1"/>
          </p:nvPr>
        </p:nvSpPr>
        <p:spPr>
          <a:xfrm>
            <a:off x="415600" y="5640767"/>
            <a:ext cx="7998300" cy="806700"/>
          </a:xfrm>
          <a:prstGeom prst="rect">
            <a:avLst/>
          </a:prstGeom>
          <a:noFill/>
          <a:ln>
            <a:noFill/>
          </a:ln>
        </p:spPr>
        <p:txBody>
          <a:bodyPr spcFirstLastPara="1" wrap="square" lIns="121900" tIns="121900" rIns="121900" bIns="121900" anchor="ctr" anchorCtr="0">
            <a:noAutofit/>
          </a:bodyPr>
          <a:lstStyle>
            <a:lvl1pPr marL="457200" lvl="0" indent="-228600" algn="l">
              <a:lnSpc>
                <a:spcPct val="100000"/>
              </a:lnSpc>
              <a:spcBef>
                <a:spcPts val="0"/>
              </a:spcBef>
              <a:spcAft>
                <a:spcPts val="0"/>
              </a:spcAft>
              <a:buSzPts val="2400"/>
              <a:buNone/>
              <a:defRPr/>
            </a:lvl1pPr>
          </a:lstStyle>
          <a:p>
            <a:endParaRPr/>
          </a:p>
        </p:txBody>
      </p:sp>
      <p:sp>
        <p:nvSpPr>
          <p:cNvPr id="105" name="Google Shape;105;g96de725380_9_119"/>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6"/>
        <p:cNvGrpSpPr/>
        <p:nvPr/>
      </p:nvGrpSpPr>
      <p:grpSpPr>
        <a:xfrm>
          <a:off x="0" y="0"/>
          <a:ext cx="0" cy="0"/>
          <a:chOff x="0" y="0"/>
          <a:chExt cx="0" cy="0"/>
        </a:xfrm>
      </p:grpSpPr>
      <p:sp>
        <p:nvSpPr>
          <p:cNvPr id="107" name="Google Shape;107;g96de725380_9_122"/>
          <p:cNvSpPr txBox="1">
            <a:spLocks noGrp="1"/>
          </p:cNvSpPr>
          <p:nvPr>
            <p:ph type="title" hasCustomPrompt="1"/>
          </p:nvPr>
        </p:nvSpPr>
        <p:spPr>
          <a:xfrm>
            <a:off x="415600" y="1474833"/>
            <a:ext cx="11360700" cy="2618100"/>
          </a:xfrm>
          <a:prstGeom prst="rect">
            <a:avLst/>
          </a:prstGeom>
          <a:noFill/>
          <a:ln>
            <a:noFill/>
          </a:ln>
        </p:spPr>
        <p:txBody>
          <a:bodyPr spcFirstLastPara="1" wrap="square" lIns="121900" tIns="121900" rIns="121900" bIns="121900" anchor="b" anchorCtr="0">
            <a:noAutofit/>
          </a:bodyPr>
          <a:lstStyle>
            <a:lvl1pPr marR="0" lvl="0" algn="ctr" rtl="0">
              <a:lnSpc>
                <a:spcPct val="100000"/>
              </a:lnSpc>
              <a:spcBef>
                <a:spcPts val="0"/>
              </a:spcBef>
              <a:spcAft>
                <a:spcPts val="0"/>
              </a:spcAft>
              <a:buClr>
                <a:srgbClr val="000000"/>
              </a:buClr>
              <a:buSzPts val="16000"/>
              <a:buFont typeface="Arial"/>
              <a:buChar char="●"/>
              <a:defRPr sz="16000" b="0" i="0" u="none" strike="noStrike" cap="none">
                <a:solidFill>
                  <a:srgbClr val="000000"/>
                </a:solidFill>
                <a:latin typeface="Arial"/>
                <a:ea typeface="Arial"/>
                <a:cs typeface="Arial"/>
                <a:sym typeface="Arial"/>
              </a:defRPr>
            </a:lvl1pPr>
            <a:lvl2pPr marR="0" lvl="1" algn="ctr" rtl="0">
              <a:lnSpc>
                <a:spcPct val="100000"/>
              </a:lnSpc>
              <a:spcBef>
                <a:spcPts val="0"/>
              </a:spcBef>
              <a:spcAft>
                <a:spcPts val="0"/>
              </a:spcAft>
              <a:buClr>
                <a:srgbClr val="000000"/>
              </a:buClr>
              <a:buSzPts val="16000"/>
              <a:buFont typeface="Arial"/>
              <a:buChar char="○"/>
              <a:defRPr sz="160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6000"/>
              <a:buFont typeface="Arial"/>
              <a:buChar char="■"/>
              <a:defRPr sz="160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6000"/>
              <a:buFont typeface="Arial"/>
              <a:buChar char="●"/>
              <a:defRPr sz="160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6000"/>
              <a:buFont typeface="Arial"/>
              <a:buChar char="○"/>
              <a:defRPr sz="160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6000"/>
              <a:buFont typeface="Arial"/>
              <a:buChar char="■"/>
              <a:defRPr sz="160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6000"/>
              <a:buFont typeface="Arial"/>
              <a:buChar char="●"/>
              <a:defRPr sz="160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6000"/>
              <a:buFont typeface="Arial"/>
              <a:buChar char="○"/>
              <a:defRPr sz="160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6000"/>
              <a:buFont typeface="Arial"/>
              <a:buChar char="■"/>
              <a:defRPr sz="16000" b="0" i="0" u="none" strike="noStrike" cap="none">
                <a:solidFill>
                  <a:srgbClr val="000000"/>
                </a:solidFill>
                <a:latin typeface="Arial"/>
                <a:ea typeface="Arial"/>
                <a:cs typeface="Arial"/>
                <a:sym typeface="Arial"/>
              </a:defRPr>
            </a:lvl9pPr>
          </a:lstStyle>
          <a:p>
            <a:r>
              <a:t>xx%</a:t>
            </a:r>
          </a:p>
        </p:txBody>
      </p:sp>
      <p:sp>
        <p:nvSpPr>
          <p:cNvPr id="108" name="Google Shape;108;g96de725380_9_122"/>
          <p:cNvSpPr txBox="1">
            <a:spLocks noGrp="1"/>
          </p:cNvSpPr>
          <p:nvPr>
            <p:ph type="body" idx="1"/>
          </p:nvPr>
        </p:nvSpPr>
        <p:spPr>
          <a:xfrm>
            <a:off x="415600" y="4202967"/>
            <a:ext cx="11360700" cy="1734300"/>
          </a:xfrm>
          <a:prstGeom prst="rect">
            <a:avLst/>
          </a:prstGeom>
          <a:noFill/>
          <a:ln>
            <a:noFill/>
          </a:ln>
        </p:spPr>
        <p:txBody>
          <a:bodyPr spcFirstLastPara="1" wrap="square" lIns="121900" tIns="121900" rIns="121900" bIns="121900" anchor="t" anchorCtr="0">
            <a:noAutofit/>
          </a:bodyPr>
          <a:lstStyle>
            <a:lvl1pPr marL="457200" lvl="0" indent="-381000" algn="ctr">
              <a:lnSpc>
                <a:spcPct val="115000"/>
              </a:lnSpc>
              <a:spcBef>
                <a:spcPts val="0"/>
              </a:spcBef>
              <a:spcAft>
                <a:spcPts val="0"/>
              </a:spcAft>
              <a:buSzPts val="2400"/>
              <a:buChar char="●"/>
              <a:defRPr/>
            </a:lvl1pPr>
            <a:lvl2pPr marL="914400" lvl="1" indent="-349250" algn="ctr">
              <a:lnSpc>
                <a:spcPct val="115000"/>
              </a:lnSpc>
              <a:spcBef>
                <a:spcPts val="2100"/>
              </a:spcBef>
              <a:spcAft>
                <a:spcPts val="0"/>
              </a:spcAft>
              <a:buSzPts val="1900"/>
              <a:buChar char="○"/>
              <a:defRPr/>
            </a:lvl2pPr>
            <a:lvl3pPr marL="1371600" lvl="2" indent="-349250" algn="ctr">
              <a:lnSpc>
                <a:spcPct val="115000"/>
              </a:lnSpc>
              <a:spcBef>
                <a:spcPts val="2100"/>
              </a:spcBef>
              <a:spcAft>
                <a:spcPts val="0"/>
              </a:spcAft>
              <a:buSzPts val="1900"/>
              <a:buChar char="■"/>
              <a:defRPr/>
            </a:lvl3pPr>
            <a:lvl4pPr marL="1828800" lvl="3" indent="-349250" algn="ctr">
              <a:lnSpc>
                <a:spcPct val="115000"/>
              </a:lnSpc>
              <a:spcBef>
                <a:spcPts val="2100"/>
              </a:spcBef>
              <a:spcAft>
                <a:spcPts val="0"/>
              </a:spcAft>
              <a:buSzPts val="1900"/>
              <a:buChar char="●"/>
              <a:defRPr/>
            </a:lvl4pPr>
            <a:lvl5pPr marL="2286000" lvl="4" indent="-349250" algn="ctr">
              <a:lnSpc>
                <a:spcPct val="115000"/>
              </a:lnSpc>
              <a:spcBef>
                <a:spcPts val="2100"/>
              </a:spcBef>
              <a:spcAft>
                <a:spcPts val="0"/>
              </a:spcAft>
              <a:buSzPts val="1900"/>
              <a:buChar char="○"/>
              <a:defRPr/>
            </a:lvl5pPr>
            <a:lvl6pPr marL="2743200" lvl="5" indent="-349250" algn="ctr">
              <a:lnSpc>
                <a:spcPct val="115000"/>
              </a:lnSpc>
              <a:spcBef>
                <a:spcPts val="2100"/>
              </a:spcBef>
              <a:spcAft>
                <a:spcPts val="0"/>
              </a:spcAft>
              <a:buSzPts val="1900"/>
              <a:buChar char="■"/>
              <a:defRPr/>
            </a:lvl6pPr>
            <a:lvl7pPr marL="3200400" lvl="6" indent="-349250" algn="ctr">
              <a:lnSpc>
                <a:spcPct val="115000"/>
              </a:lnSpc>
              <a:spcBef>
                <a:spcPts val="2100"/>
              </a:spcBef>
              <a:spcAft>
                <a:spcPts val="0"/>
              </a:spcAft>
              <a:buSzPts val="1900"/>
              <a:buChar char="●"/>
              <a:defRPr/>
            </a:lvl7pPr>
            <a:lvl8pPr marL="3657600" lvl="7" indent="-349250" algn="ctr">
              <a:lnSpc>
                <a:spcPct val="115000"/>
              </a:lnSpc>
              <a:spcBef>
                <a:spcPts val="2100"/>
              </a:spcBef>
              <a:spcAft>
                <a:spcPts val="0"/>
              </a:spcAft>
              <a:buSzPts val="1900"/>
              <a:buChar char="○"/>
              <a:defRPr/>
            </a:lvl8pPr>
            <a:lvl9pPr marL="4114800" lvl="8" indent="-349250" algn="ctr">
              <a:lnSpc>
                <a:spcPct val="115000"/>
              </a:lnSpc>
              <a:spcBef>
                <a:spcPts val="2100"/>
              </a:spcBef>
              <a:spcAft>
                <a:spcPts val="2100"/>
              </a:spcAft>
              <a:buSzPts val="1900"/>
              <a:buChar char="■"/>
              <a:defRPr/>
            </a:lvl9pPr>
          </a:lstStyle>
          <a:p>
            <a:endParaRPr/>
          </a:p>
        </p:txBody>
      </p:sp>
      <p:sp>
        <p:nvSpPr>
          <p:cNvPr id="109" name="Google Shape;109;g96de725380_9_122"/>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0"/>
        <p:cNvGrpSpPr/>
        <p:nvPr/>
      </p:nvGrpSpPr>
      <p:grpSpPr>
        <a:xfrm>
          <a:off x="0" y="0"/>
          <a:ext cx="0" cy="0"/>
          <a:chOff x="0" y="0"/>
          <a:chExt cx="0" cy="0"/>
        </a:xfrm>
      </p:grpSpPr>
      <p:sp>
        <p:nvSpPr>
          <p:cNvPr id="111" name="Google Shape;111;g96de725380_9_126"/>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1"/>
        <p:cNvGrpSpPr/>
        <p:nvPr/>
      </p:nvGrpSpPr>
      <p:grpSpPr>
        <a:xfrm>
          <a:off x="0" y="0"/>
          <a:ext cx="0" cy="0"/>
          <a:chOff x="0" y="0"/>
          <a:chExt cx="0" cy="0"/>
        </a:xfrm>
      </p:grpSpPr>
      <p:sp>
        <p:nvSpPr>
          <p:cNvPr id="22" name="Google Shape;22;g94f17406a1_0_4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23" name="Google Shape;23;g94f17406a1_0_46"/>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2100"/>
              </a:spcBef>
              <a:spcAft>
                <a:spcPts val="0"/>
              </a:spcAft>
              <a:buClr>
                <a:schemeClr val="dk1"/>
              </a:buClr>
              <a:buSzPts val="1800"/>
              <a:buChar char="○"/>
              <a:defRPr/>
            </a:lvl2pPr>
            <a:lvl3pPr marL="1371600" lvl="2" indent="-342900" algn="l">
              <a:lnSpc>
                <a:spcPct val="90000"/>
              </a:lnSpc>
              <a:spcBef>
                <a:spcPts val="2100"/>
              </a:spcBef>
              <a:spcAft>
                <a:spcPts val="0"/>
              </a:spcAft>
              <a:buClr>
                <a:schemeClr val="dk1"/>
              </a:buClr>
              <a:buSzPts val="1800"/>
              <a:buChar char="■"/>
              <a:defRPr/>
            </a:lvl3pPr>
            <a:lvl4pPr marL="1828800" lvl="3" indent="-342900" algn="l">
              <a:lnSpc>
                <a:spcPct val="90000"/>
              </a:lnSpc>
              <a:spcBef>
                <a:spcPts val="2100"/>
              </a:spcBef>
              <a:spcAft>
                <a:spcPts val="0"/>
              </a:spcAft>
              <a:buClr>
                <a:schemeClr val="dk1"/>
              </a:buClr>
              <a:buSzPts val="1800"/>
              <a:buChar char="●"/>
              <a:defRPr/>
            </a:lvl4pPr>
            <a:lvl5pPr marL="2286000" lvl="4" indent="-342900" algn="l">
              <a:lnSpc>
                <a:spcPct val="90000"/>
              </a:lnSpc>
              <a:spcBef>
                <a:spcPts val="2100"/>
              </a:spcBef>
              <a:spcAft>
                <a:spcPts val="0"/>
              </a:spcAft>
              <a:buClr>
                <a:schemeClr val="dk1"/>
              </a:buClr>
              <a:buSzPts val="1800"/>
              <a:buChar char="○"/>
              <a:defRPr/>
            </a:lvl5pPr>
            <a:lvl6pPr marL="2743200" lvl="5" indent="-342900" algn="l">
              <a:lnSpc>
                <a:spcPct val="90000"/>
              </a:lnSpc>
              <a:spcBef>
                <a:spcPts val="2100"/>
              </a:spcBef>
              <a:spcAft>
                <a:spcPts val="0"/>
              </a:spcAft>
              <a:buClr>
                <a:schemeClr val="dk1"/>
              </a:buClr>
              <a:buSzPts val="1800"/>
              <a:buChar char="■"/>
              <a:defRPr/>
            </a:lvl6pPr>
            <a:lvl7pPr marL="3200400" lvl="6" indent="-342900" algn="l">
              <a:lnSpc>
                <a:spcPct val="90000"/>
              </a:lnSpc>
              <a:spcBef>
                <a:spcPts val="2100"/>
              </a:spcBef>
              <a:spcAft>
                <a:spcPts val="0"/>
              </a:spcAft>
              <a:buClr>
                <a:schemeClr val="dk1"/>
              </a:buClr>
              <a:buSzPts val="1800"/>
              <a:buChar char="●"/>
              <a:defRPr/>
            </a:lvl7pPr>
            <a:lvl8pPr marL="3657600" lvl="7" indent="-342900" algn="l">
              <a:lnSpc>
                <a:spcPct val="90000"/>
              </a:lnSpc>
              <a:spcBef>
                <a:spcPts val="2100"/>
              </a:spcBef>
              <a:spcAft>
                <a:spcPts val="0"/>
              </a:spcAft>
              <a:buClr>
                <a:schemeClr val="dk1"/>
              </a:buClr>
              <a:buSzPts val="1800"/>
              <a:buChar char="○"/>
              <a:defRPr/>
            </a:lvl8pPr>
            <a:lvl9pPr marL="4114800" lvl="8" indent="-342900" algn="l">
              <a:lnSpc>
                <a:spcPct val="90000"/>
              </a:lnSpc>
              <a:spcBef>
                <a:spcPts val="2100"/>
              </a:spcBef>
              <a:spcAft>
                <a:spcPts val="2100"/>
              </a:spcAft>
              <a:buClr>
                <a:schemeClr val="dk1"/>
              </a:buClr>
              <a:buSzPts val="1800"/>
              <a:buChar char="■"/>
              <a:defRPr/>
            </a:lvl9pPr>
          </a:lstStyle>
          <a:p>
            <a:endParaRPr/>
          </a:p>
        </p:txBody>
      </p:sp>
      <p:sp>
        <p:nvSpPr>
          <p:cNvPr id="24" name="Google Shape;24;g94f17406a1_0_46"/>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2100"/>
              </a:spcBef>
              <a:spcAft>
                <a:spcPts val="0"/>
              </a:spcAft>
              <a:buClr>
                <a:schemeClr val="dk1"/>
              </a:buClr>
              <a:buSzPts val="1800"/>
              <a:buChar char="○"/>
              <a:defRPr/>
            </a:lvl2pPr>
            <a:lvl3pPr marL="1371600" lvl="2" indent="-342900" algn="l">
              <a:lnSpc>
                <a:spcPct val="90000"/>
              </a:lnSpc>
              <a:spcBef>
                <a:spcPts val="2100"/>
              </a:spcBef>
              <a:spcAft>
                <a:spcPts val="0"/>
              </a:spcAft>
              <a:buClr>
                <a:schemeClr val="dk1"/>
              </a:buClr>
              <a:buSzPts val="1800"/>
              <a:buChar char="■"/>
              <a:defRPr/>
            </a:lvl3pPr>
            <a:lvl4pPr marL="1828800" lvl="3" indent="-342900" algn="l">
              <a:lnSpc>
                <a:spcPct val="90000"/>
              </a:lnSpc>
              <a:spcBef>
                <a:spcPts val="2100"/>
              </a:spcBef>
              <a:spcAft>
                <a:spcPts val="0"/>
              </a:spcAft>
              <a:buClr>
                <a:schemeClr val="dk1"/>
              </a:buClr>
              <a:buSzPts val="1800"/>
              <a:buChar char="●"/>
              <a:defRPr/>
            </a:lvl4pPr>
            <a:lvl5pPr marL="2286000" lvl="4" indent="-342900" algn="l">
              <a:lnSpc>
                <a:spcPct val="90000"/>
              </a:lnSpc>
              <a:spcBef>
                <a:spcPts val="2100"/>
              </a:spcBef>
              <a:spcAft>
                <a:spcPts val="0"/>
              </a:spcAft>
              <a:buClr>
                <a:schemeClr val="dk1"/>
              </a:buClr>
              <a:buSzPts val="1800"/>
              <a:buChar char="○"/>
              <a:defRPr/>
            </a:lvl5pPr>
            <a:lvl6pPr marL="2743200" lvl="5" indent="-342900" algn="l">
              <a:lnSpc>
                <a:spcPct val="90000"/>
              </a:lnSpc>
              <a:spcBef>
                <a:spcPts val="2100"/>
              </a:spcBef>
              <a:spcAft>
                <a:spcPts val="0"/>
              </a:spcAft>
              <a:buClr>
                <a:schemeClr val="dk1"/>
              </a:buClr>
              <a:buSzPts val="1800"/>
              <a:buChar char="■"/>
              <a:defRPr/>
            </a:lvl6pPr>
            <a:lvl7pPr marL="3200400" lvl="6" indent="-342900" algn="l">
              <a:lnSpc>
                <a:spcPct val="90000"/>
              </a:lnSpc>
              <a:spcBef>
                <a:spcPts val="2100"/>
              </a:spcBef>
              <a:spcAft>
                <a:spcPts val="0"/>
              </a:spcAft>
              <a:buClr>
                <a:schemeClr val="dk1"/>
              </a:buClr>
              <a:buSzPts val="1800"/>
              <a:buChar char="●"/>
              <a:defRPr/>
            </a:lvl7pPr>
            <a:lvl8pPr marL="3657600" lvl="7" indent="-342900" algn="l">
              <a:lnSpc>
                <a:spcPct val="90000"/>
              </a:lnSpc>
              <a:spcBef>
                <a:spcPts val="2100"/>
              </a:spcBef>
              <a:spcAft>
                <a:spcPts val="0"/>
              </a:spcAft>
              <a:buClr>
                <a:schemeClr val="dk1"/>
              </a:buClr>
              <a:buSzPts val="1800"/>
              <a:buChar char="○"/>
              <a:defRPr/>
            </a:lvl8pPr>
            <a:lvl9pPr marL="4114800" lvl="8" indent="-342900" algn="l">
              <a:lnSpc>
                <a:spcPct val="90000"/>
              </a:lnSpc>
              <a:spcBef>
                <a:spcPts val="2100"/>
              </a:spcBef>
              <a:spcAft>
                <a:spcPts val="2100"/>
              </a:spcAft>
              <a:buClr>
                <a:schemeClr val="dk1"/>
              </a:buClr>
              <a:buSzPts val="1800"/>
              <a:buChar char="■"/>
              <a:defRPr/>
            </a:lvl9pPr>
          </a:lstStyle>
          <a:p>
            <a:endParaRPr/>
          </a:p>
        </p:txBody>
      </p:sp>
      <p:sp>
        <p:nvSpPr>
          <p:cNvPr id="25" name="Google Shape;25;g94f17406a1_0_4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6" name="Google Shape;26;g94f17406a1_0_4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7" name="Google Shape;27;g94f17406a1_0_4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8"/>
        <p:cNvGrpSpPr/>
        <p:nvPr/>
      </p:nvGrpSpPr>
      <p:grpSpPr>
        <a:xfrm>
          <a:off x="0" y="0"/>
          <a:ext cx="0" cy="0"/>
          <a:chOff x="0" y="0"/>
          <a:chExt cx="0" cy="0"/>
        </a:xfrm>
      </p:grpSpPr>
      <p:sp>
        <p:nvSpPr>
          <p:cNvPr id="29" name="Google Shape;29;g94f17406a1_0_12"/>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30" name="Google Shape;30;g94f17406a1_0_12"/>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2100"/>
              </a:spcBef>
              <a:spcAft>
                <a:spcPts val="0"/>
              </a:spcAft>
              <a:buSzPts val="1900"/>
              <a:buChar char="○"/>
              <a:defRPr/>
            </a:lvl2pPr>
            <a:lvl3pPr marL="1371600" lvl="2" indent="-349250" algn="l">
              <a:lnSpc>
                <a:spcPct val="115000"/>
              </a:lnSpc>
              <a:spcBef>
                <a:spcPts val="2100"/>
              </a:spcBef>
              <a:spcAft>
                <a:spcPts val="0"/>
              </a:spcAft>
              <a:buSzPts val="1900"/>
              <a:buChar char="■"/>
              <a:defRPr/>
            </a:lvl3pPr>
            <a:lvl4pPr marL="1828800" lvl="3" indent="-349250" algn="l">
              <a:lnSpc>
                <a:spcPct val="115000"/>
              </a:lnSpc>
              <a:spcBef>
                <a:spcPts val="2100"/>
              </a:spcBef>
              <a:spcAft>
                <a:spcPts val="0"/>
              </a:spcAft>
              <a:buSzPts val="1900"/>
              <a:buChar char="●"/>
              <a:defRPr/>
            </a:lvl4pPr>
            <a:lvl5pPr marL="2286000" lvl="4" indent="-349250" algn="l">
              <a:lnSpc>
                <a:spcPct val="115000"/>
              </a:lnSpc>
              <a:spcBef>
                <a:spcPts val="2100"/>
              </a:spcBef>
              <a:spcAft>
                <a:spcPts val="0"/>
              </a:spcAft>
              <a:buSzPts val="1900"/>
              <a:buChar char="○"/>
              <a:defRPr/>
            </a:lvl5pPr>
            <a:lvl6pPr marL="2743200" lvl="5" indent="-349250" algn="l">
              <a:lnSpc>
                <a:spcPct val="115000"/>
              </a:lnSpc>
              <a:spcBef>
                <a:spcPts val="2100"/>
              </a:spcBef>
              <a:spcAft>
                <a:spcPts val="0"/>
              </a:spcAft>
              <a:buSzPts val="1900"/>
              <a:buChar char="■"/>
              <a:defRPr/>
            </a:lvl6pPr>
            <a:lvl7pPr marL="3200400" lvl="6" indent="-349250" algn="l">
              <a:lnSpc>
                <a:spcPct val="115000"/>
              </a:lnSpc>
              <a:spcBef>
                <a:spcPts val="2100"/>
              </a:spcBef>
              <a:spcAft>
                <a:spcPts val="0"/>
              </a:spcAft>
              <a:buSzPts val="1900"/>
              <a:buChar char="●"/>
              <a:defRPr/>
            </a:lvl7pPr>
            <a:lvl8pPr marL="3657600" lvl="7" indent="-349250" algn="l">
              <a:lnSpc>
                <a:spcPct val="115000"/>
              </a:lnSpc>
              <a:spcBef>
                <a:spcPts val="2100"/>
              </a:spcBef>
              <a:spcAft>
                <a:spcPts val="0"/>
              </a:spcAft>
              <a:buSzPts val="1900"/>
              <a:buChar char="○"/>
              <a:defRPr/>
            </a:lvl8pPr>
            <a:lvl9pPr marL="4114800" lvl="8" indent="-349250" algn="l">
              <a:lnSpc>
                <a:spcPct val="115000"/>
              </a:lnSpc>
              <a:spcBef>
                <a:spcPts val="2100"/>
              </a:spcBef>
              <a:spcAft>
                <a:spcPts val="2100"/>
              </a:spcAft>
              <a:buSzPts val="1900"/>
              <a:buChar char="■"/>
              <a:defRPr/>
            </a:lvl9pPr>
          </a:lstStyle>
          <a:p>
            <a:endParaRPr/>
          </a:p>
        </p:txBody>
      </p:sp>
      <p:sp>
        <p:nvSpPr>
          <p:cNvPr id="31" name="Google Shape;31;g94f17406a1_0_12"/>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g94f17406a1_0_24"/>
          <p:cNvSpPr txBox="1">
            <a:spLocks noGrp="1"/>
          </p:cNvSpPr>
          <p:nvPr>
            <p:ph type="title"/>
          </p:nvPr>
        </p:nvSpPr>
        <p:spPr>
          <a:xfrm>
            <a:off x="415600" y="740800"/>
            <a:ext cx="3744000" cy="1007700"/>
          </a:xfrm>
          <a:prstGeom prst="rect">
            <a:avLst/>
          </a:prstGeom>
          <a:noFill/>
          <a:ln>
            <a:noFill/>
          </a:ln>
        </p:spPr>
        <p:txBody>
          <a:bodyPr spcFirstLastPara="1" wrap="square" lIns="121900" tIns="121900" rIns="121900" bIns="121900" anchor="b" anchorCtr="0">
            <a:no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a:endParaRPr/>
          </a:p>
        </p:txBody>
      </p:sp>
      <p:sp>
        <p:nvSpPr>
          <p:cNvPr id="34" name="Google Shape;34;g94f17406a1_0_24"/>
          <p:cNvSpPr txBox="1">
            <a:spLocks noGrp="1"/>
          </p:cNvSpPr>
          <p:nvPr>
            <p:ph type="body" idx="1"/>
          </p:nvPr>
        </p:nvSpPr>
        <p:spPr>
          <a:xfrm>
            <a:off x="415600" y="1852800"/>
            <a:ext cx="3744000" cy="4239300"/>
          </a:xfrm>
          <a:prstGeom prst="rect">
            <a:avLst/>
          </a:prstGeom>
          <a:noFill/>
          <a:ln>
            <a:noFill/>
          </a:ln>
        </p:spPr>
        <p:txBody>
          <a:bodyPr spcFirstLastPara="1" wrap="square" lIns="121900" tIns="121900" rIns="121900" bIns="121900" anchor="t" anchorCtr="0">
            <a:noAutofit/>
          </a:bodyPr>
          <a:lstStyle>
            <a:lvl1pPr marL="457200" lvl="0" indent="-330200" algn="l">
              <a:lnSpc>
                <a:spcPct val="115000"/>
              </a:lnSpc>
              <a:spcBef>
                <a:spcPts val="0"/>
              </a:spcBef>
              <a:spcAft>
                <a:spcPts val="0"/>
              </a:spcAft>
              <a:buSzPts val="1600"/>
              <a:buChar char="●"/>
              <a:defRPr sz="1600"/>
            </a:lvl1pPr>
            <a:lvl2pPr marL="914400" lvl="1" indent="-330200" algn="l">
              <a:lnSpc>
                <a:spcPct val="115000"/>
              </a:lnSpc>
              <a:spcBef>
                <a:spcPts val="2100"/>
              </a:spcBef>
              <a:spcAft>
                <a:spcPts val="0"/>
              </a:spcAft>
              <a:buSzPts val="1600"/>
              <a:buChar char="○"/>
              <a:defRPr sz="1600"/>
            </a:lvl2pPr>
            <a:lvl3pPr marL="1371600" lvl="2" indent="-330200" algn="l">
              <a:lnSpc>
                <a:spcPct val="115000"/>
              </a:lnSpc>
              <a:spcBef>
                <a:spcPts val="2100"/>
              </a:spcBef>
              <a:spcAft>
                <a:spcPts val="0"/>
              </a:spcAft>
              <a:buSzPts val="1600"/>
              <a:buChar char="■"/>
              <a:defRPr sz="1600"/>
            </a:lvl3pPr>
            <a:lvl4pPr marL="1828800" lvl="3" indent="-330200" algn="l">
              <a:lnSpc>
                <a:spcPct val="115000"/>
              </a:lnSpc>
              <a:spcBef>
                <a:spcPts val="2100"/>
              </a:spcBef>
              <a:spcAft>
                <a:spcPts val="0"/>
              </a:spcAft>
              <a:buSzPts val="1600"/>
              <a:buChar char="●"/>
              <a:defRPr sz="1600"/>
            </a:lvl4pPr>
            <a:lvl5pPr marL="2286000" lvl="4" indent="-330200" algn="l">
              <a:lnSpc>
                <a:spcPct val="115000"/>
              </a:lnSpc>
              <a:spcBef>
                <a:spcPts val="2100"/>
              </a:spcBef>
              <a:spcAft>
                <a:spcPts val="0"/>
              </a:spcAft>
              <a:buSzPts val="1600"/>
              <a:buChar char="○"/>
              <a:defRPr sz="1600"/>
            </a:lvl5pPr>
            <a:lvl6pPr marL="2743200" lvl="5" indent="-330200" algn="l">
              <a:lnSpc>
                <a:spcPct val="115000"/>
              </a:lnSpc>
              <a:spcBef>
                <a:spcPts val="2100"/>
              </a:spcBef>
              <a:spcAft>
                <a:spcPts val="0"/>
              </a:spcAft>
              <a:buSzPts val="1600"/>
              <a:buChar char="■"/>
              <a:defRPr sz="1600"/>
            </a:lvl6pPr>
            <a:lvl7pPr marL="3200400" lvl="6" indent="-330200" algn="l">
              <a:lnSpc>
                <a:spcPct val="115000"/>
              </a:lnSpc>
              <a:spcBef>
                <a:spcPts val="2100"/>
              </a:spcBef>
              <a:spcAft>
                <a:spcPts val="0"/>
              </a:spcAft>
              <a:buSzPts val="1600"/>
              <a:buChar char="●"/>
              <a:defRPr sz="1600"/>
            </a:lvl7pPr>
            <a:lvl8pPr marL="3657600" lvl="7" indent="-330200" algn="l">
              <a:lnSpc>
                <a:spcPct val="115000"/>
              </a:lnSpc>
              <a:spcBef>
                <a:spcPts val="2100"/>
              </a:spcBef>
              <a:spcAft>
                <a:spcPts val="0"/>
              </a:spcAft>
              <a:buSzPts val="1600"/>
              <a:buChar char="○"/>
              <a:defRPr sz="1600"/>
            </a:lvl8pPr>
            <a:lvl9pPr marL="4114800" lvl="8" indent="-330200" algn="l">
              <a:lnSpc>
                <a:spcPct val="115000"/>
              </a:lnSpc>
              <a:spcBef>
                <a:spcPts val="2100"/>
              </a:spcBef>
              <a:spcAft>
                <a:spcPts val="2100"/>
              </a:spcAft>
              <a:buSzPts val="1600"/>
              <a:buChar char="■"/>
              <a:defRPr sz="1600"/>
            </a:lvl9pPr>
          </a:lstStyle>
          <a:p>
            <a:endParaRPr/>
          </a:p>
        </p:txBody>
      </p:sp>
      <p:sp>
        <p:nvSpPr>
          <p:cNvPr id="35" name="Google Shape;35;g94f17406a1_0_24"/>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6"/>
        <p:cNvGrpSpPr/>
        <p:nvPr/>
      </p:nvGrpSpPr>
      <p:grpSpPr>
        <a:xfrm>
          <a:off x="0" y="0"/>
          <a:ext cx="0" cy="0"/>
          <a:chOff x="0" y="0"/>
          <a:chExt cx="0" cy="0"/>
        </a:xfrm>
      </p:grpSpPr>
      <p:sp>
        <p:nvSpPr>
          <p:cNvPr id="37" name="Google Shape;37;g94f17406a1_0_16"/>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38" name="Google Shape;38;g94f17406a1_0_16"/>
          <p:cNvSpPr txBox="1">
            <a:spLocks noGrp="1"/>
          </p:cNvSpPr>
          <p:nvPr>
            <p:ph type="body" idx="1"/>
          </p:nvPr>
        </p:nvSpPr>
        <p:spPr>
          <a:xfrm>
            <a:off x="415600" y="1536633"/>
            <a:ext cx="5333100" cy="4555200"/>
          </a:xfrm>
          <a:prstGeom prst="rect">
            <a:avLst/>
          </a:prstGeom>
          <a:noFill/>
          <a:ln>
            <a:noFill/>
          </a:ln>
        </p:spPr>
        <p:txBody>
          <a:bodyPr spcFirstLastPara="1" wrap="square" lIns="121900" tIns="121900" rIns="121900" bIns="121900" anchor="t" anchorCtr="0">
            <a:no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2100"/>
              </a:spcBef>
              <a:spcAft>
                <a:spcPts val="0"/>
              </a:spcAft>
              <a:buSzPts val="1600"/>
              <a:buChar char="○"/>
              <a:defRPr sz="1600"/>
            </a:lvl2pPr>
            <a:lvl3pPr marL="1371600" lvl="2" indent="-330200" algn="l">
              <a:lnSpc>
                <a:spcPct val="115000"/>
              </a:lnSpc>
              <a:spcBef>
                <a:spcPts val="2100"/>
              </a:spcBef>
              <a:spcAft>
                <a:spcPts val="0"/>
              </a:spcAft>
              <a:buSzPts val="1600"/>
              <a:buChar char="■"/>
              <a:defRPr sz="1600"/>
            </a:lvl3pPr>
            <a:lvl4pPr marL="1828800" lvl="3" indent="-330200" algn="l">
              <a:lnSpc>
                <a:spcPct val="115000"/>
              </a:lnSpc>
              <a:spcBef>
                <a:spcPts val="2100"/>
              </a:spcBef>
              <a:spcAft>
                <a:spcPts val="0"/>
              </a:spcAft>
              <a:buSzPts val="1600"/>
              <a:buChar char="●"/>
              <a:defRPr sz="1600"/>
            </a:lvl4pPr>
            <a:lvl5pPr marL="2286000" lvl="4" indent="-330200" algn="l">
              <a:lnSpc>
                <a:spcPct val="115000"/>
              </a:lnSpc>
              <a:spcBef>
                <a:spcPts val="2100"/>
              </a:spcBef>
              <a:spcAft>
                <a:spcPts val="0"/>
              </a:spcAft>
              <a:buSzPts val="1600"/>
              <a:buChar char="○"/>
              <a:defRPr sz="1600"/>
            </a:lvl5pPr>
            <a:lvl6pPr marL="2743200" lvl="5" indent="-330200" algn="l">
              <a:lnSpc>
                <a:spcPct val="115000"/>
              </a:lnSpc>
              <a:spcBef>
                <a:spcPts val="2100"/>
              </a:spcBef>
              <a:spcAft>
                <a:spcPts val="0"/>
              </a:spcAft>
              <a:buSzPts val="1600"/>
              <a:buChar char="■"/>
              <a:defRPr sz="1600"/>
            </a:lvl6pPr>
            <a:lvl7pPr marL="3200400" lvl="6" indent="-330200" algn="l">
              <a:lnSpc>
                <a:spcPct val="115000"/>
              </a:lnSpc>
              <a:spcBef>
                <a:spcPts val="2100"/>
              </a:spcBef>
              <a:spcAft>
                <a:spcPts val="0"/>
              </a:spcAft>
              <a:buSzPts val="1600"/>
              <a:buChar char="●"/>
              <a:defRPr sz="1600"/>
            </a:lvl7pPr>
            <a:lvl8pPr marL="3657600" lvl="7" indent="-330200" algn="l">
              <a:lnSpc>
                <a:spcPct val="115000"/>
              </a:lnSpc>
              <a:spcBef>
                <a:spcPts val="2100"/>
              </a:spcBef>
              <a:spcAft>
                <a:spcPts val="0"/>
              </a:spcAft>
              <a:buSzPts val="1600"/>
              <a:buChar char="○"/>
              <a:defRPr sz="1600"/>
            </a:lvl8pPr>
            <a:lvl9pPr marL="4114800" lvl="8" indent="-330200" algn="l">
              <a:lnSpc>
                <a:spcPct val="115000"/>
              </a:lnSpc>
              <a:spcBef>
                <a:spcPts val="2100"/>
              </a:spcBef>
              <a:spcAft>
                <a:spcPts val="2100"/>
              </a:spcAft>
              <a:buSzPts val="1600"/>
              <a:buChar char="■"/>
              <a:defRPr sz="1600"/>
            </a:lvl9pPr>
          </a:lstStyle>
          <a:p>
            <a:endParaRPr/>
          </a:p>
        </p:txBody>
      </p:sp>
      <p:sp>
        <p:nvSpPr>
          <p:cNvPr id="39" name="Google Shape;39;g94f17406a1_0_16"/>
          <p:cNvSpPr txBox="1">
            <a:spLocks noGrp="1"/>
          </p:cNvSpPr>
          <p:nvPr>
            <p:ph type="body" idx="2"/>
          </p:nvPr>
        </p:nvSpPr>
        <p:spPr>
          <a:xfrm>
            <a:off x="6443200" y="1536633"/>
            <a:ext cx="5333100" cy="4555200"/>
          </a:xfrm>
          <a:prstGeom prst="rect">
            <a:avLst/>
          </a:prstGeom>
          <a:noFill/>
          <a:ln>
            <a:noFill/>
          </a:ln>
        </p:spPr>
        <p:txBody>
          <a:bodyPr spcFirstLastPara="1" wrap="square" lIns="121900" tIns="121900" rIns="121900" bIns="121900" anchor="t" anchorCtr="0">
            <a:no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2100"/>
              </a:spcBef>
              <a:spcAft>
                <a:spcPts val="0"/>
              </a:spcAft>
              <a:buSzPts val="1600"/>
              <a:buChar char="○"/>
              <a:defRPr sz="1600"/>
            </a:lvl2pPr>
            <a:lvl3pPr marL="1371600" lvl="2" indent="-330200" algn="l">
              <a:lnSpc>
                <a:spcPct val="115000"/>
              </a:lnSpc>
              <a:spcBef>
                <a:spcPts val="2100"/>
              </a:spcBef>
              <a:spcAft>
                <a:spcPts val="0"/>
              </a:spcAft>
              <a:buSzPts val="1600"/>
              <a:buChar char="■"/>
              <a:defRPr sz="1600"/>
            </a:lvl3pPr>
            <a:lvl4pPr marL="1828800" lvl="3" indent="-330200" algn="l">
              <a:lnSpc>
                <a:spcPct val="115000"/>
              </a:lnSpc>
              <a:spcBef>
                <a:spcPts val="2100"/>
              </a:spcBef>
              <a:spcAft>
                <a:spcPts val="0"/>
              </a:spcAft>
              <a:buSzPts val="1600"/>
              <a:buChar char="●"/>
              <a:defRPr sz="1600"/>
            </a:lvl4pPr>
            <a:lvl5pPr marL="2286000" lvl="4" indent="-330200" algn="l">
              <a:lnSpc>
                <a:spcPct val="115000"/>
              </a:lnSpc>
              <a:spcBef>
                <a:spcPts val="2100"/>
              </a:spcBef>
              <a:spcAft>
                <a:spcPts val="0"/>
              </a:spcAft>
              <a:buSzPts val="1600"/>
              <a:buChar char="○"/>
              <a:defRPr sz="1600"/>
            </a:lvl5pPr>
            <a:lvl6pPr marL="2743200" lvl="5" indent="-330200" algn="l">
              <a:lnSpc>
                <a:spcPct val="115000"/>
              </a:lnSpc>
              <a:spcBef>
                <a:spcPts val="2100"/>
              </a:spcBef>
              <a:spcAft>
                <a:spcPts val="0"/>
              </a:spcAft>
              <a:buSzPts val="1600"/>
              <a:buChar char="■"/>
              <a:defRPr sz="1600"/>
            </a:lvl6pPr>
            <a:lvl7pPr marL="3200400" lvl="6" indent="-330200" algn="l">
              <a:lnSpc>
                <a:spcPct val="115000"/>
              </a:lnSpc>
              <a:spcBef>
                <a:spcPts val="2100"/>
              </a:spcBef>
              <a:spcAft>
                <a:spcPts val="0"/>
              </a:spcAft>
              <a:buSzPts val="1600"/>
              <a:buChar char="●"/>
              <a:defRPr sz="1600"/>
            </a:lvl7pPr>
            <a:lvl8pPr marL="3657600" lvl="7" indent="-330200" algn="l">
              <a:lnSpc>
                <a:spcPct val="115000"/>
              </a:lnSpc>
              <a:spcBef>
                <a:spcPts val="2100"/>
              </a:spcBef>
              <a:spcAft>
                <a:spcPts val="0"/>
              </a:spcAft>
              <a:buSzPts val="1600"/>
              <a:buChar char="○"/>
              <a:defRPr sz="1600"/>
            </a:lvl8pPr>
            <a:lvl9pPr marL="4114800" lvl="8" indent="-330200" algn="l">
              <a:lnSpc>
                <a:spcPct val="115000"/>
              </a:lnSpc>
              <a:spcBef>
                <a:spcPts val="2100"/>
              </a:spcBef>
              <a:spcAft>
                <a:spcPts val="2100"/>
              </a:spcAft>
              <a:buSzPts val="1600"/>
              <a:buChar char="■"/>
              <a:defRPr sz="1600"/>
            </a:lvl9pPr>
          </a:lstStyle>
          <a:p>
            <a:endParaRPr/>
          </a:p>
        </p:txBody>
      </p:sp>
      <p:sp>
        <p:nvSpPr>
          <p:cNvPr id="40" name="Google Shape;40;g94f17406a1_0_16"/>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1"/>
        <p:cNvGrpSpPr/>
        <p:nvPr/>
      </p:nvGrpSpPr>
      <p:grpSpPr>
        <a:xfrm>
          <a:off x="0" y="0"/>
          <a:ext cx="0" cy="0"/>
          <a:chOff x="0" y="0"/>
          <a:chExt cx="0" cy="0"/>
        </a:xfrm>
      </p:grpSpPr>
      <p:sp>
        <p:nvSpPr>
          <p:cNvPr id="42" name="Google Shape;42;g94f17406a1_0_5"/>
          <p:cNvSpPr txBox="1">
            <a:spLocks noGrp="1"/>
          </p:cNvSpPr>
          <p:nvPr>
            <p:ph type="ctrTitle"/>
          </p:nvPr>
        </p:nvSpPr>
        <p:spPr>
          <a:xfrm>
            <a:off x="415611" y="992767"/>
            <a:ext cx="11360700" cy="27369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a:endParaRPr/>
          </a:p>
        </p:txBody>
      </p:sp>
      <p:sp>
        <p:nvSpPr>
          <p:cNvPr id="43" name="Google Shape;43;g94f17406a1_0_5"/>
          <p:cNvSpPr txBox="1">
            <a:spLocks noGrp="1"/>
          </p:cNvSpPr>
          <p:nvPr>
            <p:ph type="subTitle" idx="1"/>
          </p:nvPr>
        </p:nvSpPr>
        <p:spPr>
          <a:xfrm>
            <a:off x="415600" y="3778833"/>
            <a:ext cx="11360700" cy="1056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44" name="Google Shape;44;g94f17406a1_0_5"/>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5"/>
        <p:cNvGrpSpPr/>
        <p:nvPr/>
      </p:nvGrpSpPr>
      <p:grpSpPr>
        <a:xfrm>
          <a:off x="0" y="0"/>
          <a:ext cx="0" cy="0"/>
          <a:chOff x="0" y="0"/>
          <a:chExt cx="0" cy="0"/>
        </a:xfrm>
      </p:grpSpPr>
      <p:sp>
        <p:nvSpPr>
          <p:cNvPr id="46" name="Google Shape;46;g94f17406a1_0_9"/>
          <p:cNvSpPr txBox="1">
            <a:spLocks noGrp="1"/>
          </p:cNvSpPr>
          <p:nvPr>
            <p:ph type="title"/>
          </p:nvPr>
        </p:nvSpPr>
        <p:spPr>
          <a:xfrm>
            <a:off x="415600" y="2867800"/>
            <a:ext cx="11360700" cy="1122300"/>
          </a:xfrm>
          <a:prstGeom prst="rect">
            <a:avLst/>
          </a:prstGeom>
          <a:noFill/>
          <a:ln>
            <a:noFill/>
          </a:ln>
        </p:spPr>
        <p:txBody>
          <a:bodyPr spcFirstLastPara="1" wrap="square" lIns="121900" tIns="121900" rIns="121900" bIns="121900" anchor="ctr" anchorCtr="0">
            <a:no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sp>
        <p:nvSpPr>
          <p:cNvPr id="47" name="Google Shape;47;g94f17406a1_0_9"/>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8"/>
        <p:cNvGrpSpPr/>
        <p:nvPr/>
      </p:nvGrpSpPr>
      <p:grpSpPr>
        <a:xfrm>
          <a:off x="0" y="0"/>
          <a:ext cx="0" cy="0"/>
          <a:chOff x="0" y="0"/>
          <a:chExt cx="0" cy="0"/>
        </a:xfrm>
      </p:grpSpPr>
      <p:sp>
        <p:nvSpPr>
          <p:cNvPr id="49" name="Google Shape;49;g94f17406a1_0_2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50" name="Google Shape;50;g94f17406a1_0_2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9"/>
        <p:cNvGrpSpPr/>
        <p:nvPr/>
      </p:nvGrpSpPr>
      <p:grpSpPr>
        <a:xfrm>
          <a:off x="0" y="0"/>
          <a:ext cx="0" cy="0"/>
          <a:chOff x="0" y="0"/>
          <a:chExt cx="0" cy="0"/>
        </a:xfrm>
      </p:grpSpPr>
      <p:sp>
        <p:nvSpPr>
          <p:cNvPr id="10" name="Google Shape;10;g94f17406a1_0_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marR="0" lvl="0"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endParaRPr/>
          </a:p>
        </p:txBody>
      </p:sp>
      <p:sp>
        <p:nvSpPr>
          <p:cNvPr id="11" name="Google Shape;11;g94f17406a1_0_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marR="0" lvl="0" indent="-381000" algn="l" rtl="0">
              <a:lnSpc>
                <a:spcPct val="115000"/>
              </a:lnSpc>
              <a:spcBef>
                <a:spcPts val="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1pPr>
            <a:lvl2pPr marL="914400" marR="0" lvl="1"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2pPr>
            <a:lvl3pPr marL="1371600" marR="0" lvl="2"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3pPr>
            <a:lvl4pPr marL="1828800" marR="0" lvl="3"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4pPr>
            <a:lvl5pPr marL="2286000" marR="0" lvl="4"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5pPr>
            <a:lvl6pPr marL="2743200" marR="0" lvl="5"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6pPr>
            <a:lvl7pPr marL="3200400" marR="0" lvl="6"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7pPr>
            <a:lvl8pPr marL="3657600" marR="0" lvl="7"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8pPr>
            <a:lvl9pPr marL="4114800" marR="0" lvl="8" indent="-349250" algn="l" rtl="0">
              <a:lnSpc>
                <a:spcPct val="115000"/>
              </a:lnSpc>
              <a:spcBef>
                <a:spcPts val="2100"/>
              </a:spcBef>
              <a:spcAft>
                <a:spcPts val="2100"/>
              </a:spcAft>
              <a:buClr>
                <a:schemeClr val="dk2"/>
              </a:buClr>
              <a:buSzPts val="1900"/>
              <a:buFont typeface="Arial"/>
              <a:buChar char="■"/>
              <a:defRPr sz="1900" b="0" i="0" u="none" strike="noStrike" cap="none">
                <a:solidFill>
                  <a:schemeClr val="dk2"/>
                </a:solidFill>
                <a:latin typeface="Arial"/>
                <a:ea typeface="Arial"/>
                <a:cs typeface="Arial"/>
                <a:sym typeface="Arial"/>
              </a:defRPr>
            </a:lvl9pPr>
          </a:lstStyle>
          <a:p>
            <a:endParaRPr/>
          </a:p>
        </p:txBody>
      </p:sp>
      <p:sp>
        <p:nvSpPr>
          <p:cNvPr id="12" name="Google Shape;12;g94f17406a1_0_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67"/>
        <p:cNvGrpSpPr/>
        <p:nvPr/>
      </p:nvGrpSpPr>
      <p:grpSpPr>
        <a:xfrm>
          <a:off x="0" y="0"/>
          <a:ext cx="0" cy="0"/>
          <a:chOff x="0" y="0"/>
          <a:chExt cx="0" cy="0"/>
        </a:xfrm>
      </p:grpSpPr>
      <p:sp>
        <p:nvSpPr>
          <p:cNvPr id="68" name="Google Shape;68;g96de725380_9_83"/>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marR="0" lvl="0" indent="-381000" algn="l" rtl="0">
              <a:lnSpc>
                <a:spcPct val="115000"/>
              </a:lnSpc>
              <a:spcBef>
                <a:spcPts val="0"/>
              </a:spcBef>
              <a:spcAft>
                <a:spcPts val="0"/>
              </a:spcAft>
              <a:buClr>
                <a:schemeClr val="dk2"/>
              </a:buClr>
              <a:buSzPts val="2400"/>
              <a:buFont typeface="Chelsea Market"/>
              <a:buChar char="●"/>
              <a:defRPr sz="2400" b="0" i="0" u="none" strike="noStrike" cap="none">
                <a:solidFill>
                  <a:schemeClr val="dk2"/>
                </a:solidFill>
                <a:latin typeface="Chelsea Market"/>
                <a:ea typeface="Chelsea Market"/>
                <a:cs typeface="Chelsea Market"/>
                <a:sym typeface="Chelsea Market"/>
              </a:defRPr>
            </a:lvl1pPr>
            <a:lvl2pPr marL="914400" marR="0" lvl="1"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2pPr>
            <a:lvl3pPr marL="1371600" marR="0" lvl="2"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3pPr>
            <a:lvl4pPr marL="1828800" marR="0" lvl="3"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4pPr>
            <a:lvl5pPr marL="2286000" marR="0" lvl="4"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5pPr>
            <a:lvl6pPr marL="2743200" marR="0" lvl="5"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6pPr>
            <a:lvl7pPr marL="3200400" marR="0" lvl="6"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7pPr>
            <a:lvl8pPr marL="3657600" marR="0" lvl="7"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8pPr>
            <a:lvl9pPr marL="4114800" marR="0" lvl="8" indent="-349250" algn="l" rtl="0">
              <a:lnSpc>
                <a:spcPct val="115000"/>
              </a:lnSpc>
              <a:spcBef>
                <a:spcPts val="2100"/>
              </a:spcBef>
              <a:spcAft>
                <a:spcPts val="2100"/>
              </a:spcAft>
              <a:buClr>
                <a:schemeClr val="dk2"/>
              </a:buClr>
              <a:buSzPts val="1900"/>
              <a:buFont typeface="Arial"/>
              <a:buChar char="■"/>
              <a:defRPr sz="1900" b="0" i="0" u="none" strike="noStrike" cap="none">
                <a:solidFill>
                  <a:schemeClr val="dk2"/>
                </a:solidFill>
                <a:latin typeface="Arial"/>
                <a:ea typeface="Arial"/>
                <a:cs typeface="Arial"/>
                <a:sym typeface="Arial"/>
              </a:defRPr>
            </a:lvl9pPr>
          </a:lstStyle>
          <a:p>
            <a:endParaRPr/>
          </a:p>
        </p:txBody>
      </p:sp>
      <p:sp>
        <p:nvSpPr>
          <p:cNvPr id="69" name="Google Shape;69;g96de725380_9_83"/>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sp>
        <p:nvSpPr>
          <p:cNvPr id="70" name="Google Shape;70;g96de725380_9_83"/>
          <p:cNvSpPr/>
          <p:nvPr/>
        </p:nvSpPr>
        <p:spPr>
          <a:xfrm>
            <a:off x="167" y="0"/>
            <a:ext cx="12192000" cy="6878400"/>
          </a:xfrm>
          <a:prstGeom prst="rect">
            <a:avLst/>
          </a:prstGeom>
          <a:noFill/>
          <a:ln w="11430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gif"/></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9.png"/><Relationship Id="rId7" Type="http://schemas.openxmlformats.org/officeDocument/2006/relationships/image" Target="../media/image7.gif"/><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image" Target="../media/image21.png"/><Relationship Id="rId7"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5.png"/><Relationship Id="rId9"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www.youtube.com/watch?v=srbqsxtFD0E" TargetMode="External"/><Relationship Id="rId7"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hyperlink" Target="https://youtu.be/srbqsxtFD0E" TargetMode="External"/><Relationship Id="rId5" Type="http://schemas.openxmlformats.org/officeDocument/2006/relationships/image" Target="../media/image15.png"/><Relationship Id="rId10" Type="http://schemas.openxmlformats.org/officeDocument/2006/relationships/image" Target="../media/image8.png"/><Relationship Id="rId4" Type="http://schemas.openxmlformats.org/officeDocument/2006/relationships/image" Target="../media/image22.png"/><Relationship Id="rId9" Type="http://schemas.openxmlformats.org/officeDocument/2006/relationships/image" Target="../media/image7.gif"/></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3.png"/><Relationship Id="rId7" Type="http://schemas.openxmlformats.org/officeDocument/2006/relationships/image" Target="../media/image7.gi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4.png"/><Relationship Id="rId7" Type="http://schemas.openxmlformats.org/officeDocument/2006/relationships/image" Target="../media/image7.gi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5.png"/><Relationship Id="rId7" Type="http://schemas.openxmlformats.org/officeDocument/2006/relationships/image" Target="../media/image7.gi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6.png"/><Relationship Id="rId7"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27.png"/><Relationship Id="rId4" Type="http://schemas.openxmlformats.org/officeDocument/2006/relationships/hyperlink" Target="https://player.vimeo.com/video/253631888?app_id=122963" TargetMode="External"/><Relationship Id="rId9" Type="http://schemas.openxmlformats.org/officeDocument/2006/relationships/image" Target="../media/image28.emf"/></Relationships>
</file>

<file path=ppt/slides/_rels/slide18.xml.rels><?xml version="1.0" encoding="UTF-8" standalone="yes"?>
<Relationships xmlns="http://schemas.openxmlformats.org/package/2006/relationships"><Relationship Id="rId3" Type="http://schemas.openxmlformats.org/officeDocument/2006/relationships/hyperlink" Target="https://smho-smso.ca/wp-content/uploads/2020/04/Supporting-Minds-Strategies-At-A-Glance.pdf"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1.png"/><Relationship Id="rId7"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4.png"/><Relationship Id="rId11" Type="http://schemas.openxmlformats.org/officeDocument/2006/relationships/image" Target="../media/image33.emf"/><Relationship Id="rId5" Type="http://schemas.openxmlformats.org/officeDocument/2006/relationships/image" Target="../media/image32.jpg"/><Relationship Id="rId10" Type="http://schemas.openxmlformats.org/officeDocument/2006/relationships/image" Target="../media/image8.png"/><Relationship Id="rId4" Type="http://schemas.openxmlformats.org/officeDocument/2006/relationships/hyperlink" Target="https://smho-smso.ca/wp-content/uploads/2019/08/InfoSheets-Supporting-Minds-MH-Classroom.pdf" TargetMode="External"/><Relationship Id="rId9" Type="http://schemas.openxmlformats.org/officeDocument/2006/relationships/image" Target="../media/image7.gif"/></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gif"/><Relationship Id="rId5" Type="http://schemas.openxmlformats.org/officeDocument/2006/relationships/image" Target="../media/image6.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g"/><Relationship Id="rId7"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s://smho-smso.ca/wp-content/uploads/2020/12/Leading-Mentally-Healthy-Schools-Reflection-Tool.pdf" TargetMode="External"/><Relationship Id="rId5" Type="http://schemas.openxmlformats.org/officeDocument/2006/relationships/image" Target="../media/image4.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39.jpg"/><Relationship Id="rId5" Type="http://schemas.openxmlformats.org/officeDocument/2006/relationships/hyperlink" Target="https://smho-smso.ca/wp-content/uploads/2020/12/Leading-Mentally-Healthy-Schools-Reflection-Tool.pdf" TargetMode="Externa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hyperlink" Target="https://smho-smso.ca/wp-content/uploads/2020/12/Leading-Mentally-Healthy-Schools-Reflection-Tool.pdf"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40.jp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8.xml"/><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hyperlink" Target="https://smho-smso.ca/wp-content/uploads/2020/12/Leading-Mentally-Healthy-Schools-Reflection-Tool.pdf" TargetMode="External"/><Relationship Id="rId7"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image" Target="../media/image46.png"/><Relationship Id="rId5" Type="http://schemas.openxmlformats.org/officeDocument/2006/relationships/image" Target="../media/image4.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7.gif"/><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image" Target="../media/image49.png"/><Relationship Id="rId7"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50.emf"/><Relationship Id="rId4" Type="http://schemas.openxmlformats.org/officeDocument/2006/relationships/image" Target="../media/image3.png"/><Relationship Id="rId9" Type="http://schemas.openxmlformats.org/officeDocument/2006/relationships/image" Target="../media/image8.png"/></Relationships>
</file>

<file path=ppt/slides/_rels/slide3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5.png"/><Relationship Id="rId7" Type="http://schemas.openxmlformats.org/officeDocument/2006/relationships/image" Target="../media/image7.gif"/><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8" Type="http://schemas.openxmlformats.org/officeDocument/2006/relationships/image" Target="../media/image51.emf"/><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7.gif"/><Relationship Id="rId5" Type="http://schemas.openxmlformats.org/officeDocument/2006/relationships/image" Target="../media/image6.png"/><Relationship Id="rId10" Type="http://schemas.openxmlformats.org/officeDocument/2006/relationships/image" Target="../media/image53.emf"/><Relationship Id="rId4" Type="http://schemas.openxmlformats.org/officeDocument/2006/relationships/image" Target="../media/image5.png"/><Relationship Id="rId9" Type="http://schemas.openxmlformats.org/officeDocument/2006/relationships/image" Target="../media/image52.emf"/></Relationships>
</file>

<file path=ppt/slides/_rels/slide3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s://docs.google.com/document/d/1QAXcg451U62eBFlQTFUDFwGlPhkBtScH2AQ2ERfgPO8/edit?usp=sharing" TargetMode="External"/><Relationship Id="rId7" Type="http://schemas.openxmlformats.org/officeDocument/2006/relationships/image" Target="../media/image7.gif"/><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hyperlink" Target="https://smho-smso.ca/school-and-system-leaders/learn-more/mh-lit-online-course/" TargetMode="External"/><Relationship Id="rId5" Type="http://schemas.openxmlformats.org/officeDocument/2006/relationships/image" Target="../media/image5.png"/><Relationship Id="rId10" Type="http://schemas.openxmlformats.org/officeDocument/2006/relationships/hyperlink" Target="https://smho-smso.ca/educators/learn-more/mh-lit-online-course/" TargetMode="External"/><Relationship Id="rId4" Type="http://schemas.openxmlformats.org/officeDocument/2006/relationships/image" Target="../media/image4.png"/><Relationship Id="rId9" Type="http://schemas.openxmlformats.org/officeDocument/2006/relationships/image" Target="../media/image54.png"/></Relationships>
</file>

<file path=ppt/slides/_rels/slide3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hyperlink" Target="http://www.principals.ca/"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7.gif"/><Relationship Id="rId11" Type="http://schemas.openxmlformats.org/officeDocument/2006/relationships/hyperlink" Target="http://www.cpco.on.ca/" TargetMode="External"/><Relationship Id="rId5" Type="http://schemas.openxmlformats.org/officeDocument/2006/relationships/image" Target="../media/image6.png"/><Relationship Id="rId10" Type="http://schemas.openxmlformats.org/officeDocument/2006/relationships/hyperlink" Target="http://www.adfo.org/" TargetMode="External"/><Relationship Id="rId4" Type="http://schemas.openxmlformats.org/officeDocument/2006/relationships/image" Target="../media/image5.png"/><Relationship Id="rId9" Type="http://schemas.openxmlformats.org/officeDocument/2006/relationships/hyperlink" Target="http://www.smho-smso.ca/"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gif"/><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1.jpeg"/><Relationship Id="rId7" Type="http://schemas.openxmlformats.org/officeDocument/2006/relationships/image" Target="../media/image7.gif"/><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image" Target="../media/image15.png"/><Relationship Id="rId7"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hyperlink" Target="https://www.education-leadership-ontario.ca/application/files/8814/9452/4183/Ontario_Leadership_Framework_OLF.pdf"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5.png"/><Relationship Id="rId7" Type="http://schemas.openxmlformats.org/officeDocument/2006/relationships/image" Target="../media/image7.gif"/><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7" name="Google Shape;117;g95481a2da5_1_11"/>
          <p:cNvPicPr preferRelativeResize="0"/>
          <p:nvPr/>
        </p:nvPicPr>
        <p:blipFill rotWithShape="1">
          <a:blip r:embed="rId3">
            <a:alphaModFix/>
          </a:blip>
          <a:srcRect/>
          <a:stretch/>
        </p:blipFill>
        <p:spPr>
          <a:xfrm>
            <a:off x="7390586" y="2162526"/>
            <a:ext cx="1472676" cy="2305674"/>
          </a:xfrm>
          <a:prstGeom prst="rect">
            <a:avLst/>
          </a:prstGeom>
          <a:noFill/>
          <a:ln>
            <a:noFill/>
          </a:ln>
        </p:spPr>
      </p:pic>
      <p:pic>
        <p:nvPicPr>
          <p:cNvPr id="118" name="Google Shape;118;g95481a2da5_1_11"/>
          <p:cNvPicPr preferRelativeResize="0"/>
          <p:nvPr/>
        </p:nvPicPr>
        <p:blipFill rotWithShape="1">
          <a:blip r:embed="rId4">
            <a:alphaModFix/>
          </a:blip>
          <a:srcRect/>
          <a:stretch/>
        </p:blipFill>
        <p:spPr>
          <a:xfrm>
            <a:off x="2365260" y="1383888"/>
            <a:ext cx="4925450" cy="3901625"/>
          </a:xfrm>
          <a:prstGeom prst="rect">
            <a:avLst/>
          </a:prstGeom>
          <a:noFill/>
          <a:ln>
            <a:noFill/>
          </a:ln>
        </p:spPr>
      </p:pic>
      <p:sp>
        <p:nvSpPr>
          <p:cNvPr id="119" name="Google Shape;119;g95481a2da5_1_11"/>
          <p:cNvSpPr/>
          <p:nvPr/>
        </p:nvSpPr>
        <p:spPr>
          <a:xfrm>
            <a:off x="0" y="0"/>
            <a:ext cx="12192000" cy="1470475"/>
          </a:xfrm>
          <a:prstGeom prst="rect">
            <a:avLst/>
          </a:prstGeom>
          <a:solidFill>
            <a:srgbClr val="351C7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0" name="Google Shape;120;g95481a2da5_1_11"/>
          <p:cNvSpPr txBox="1"/>
          <p:nvPr/>
        </p:nvSpPr>
        <p:spPr>
          <a:xfrm>
            <a:off x="546410" y="436488"/>
            <a:ext cx="11643365" cy="947400"/>
          </a:xfrm>
          <a:prstGeom prst="rect">
            <a:avLst/>
          </a:prstGeom>
          <a:noFill/>
          <a:ln>
            <a:noFill/>
          </a:ln>
        </p:spPr>
        <p:txBody>
          <a:bodyPr spcFirstLastPara="1" wrap="square" lIns="91425" tIns="45700" rIns="91425" bIns="45700" anchor="b" anchorCtr="0">
            <a:noAutofit/>
          </a:bodyPr>
          <a:lstStyle/>
          <a:p>
            <a:pPr marL="0" marR="0" lvl="0" indent="0" rtl="0">
              <a:lnSpc>
                <a:spcPct val="90000"/>
              </a:lnSpc>
              <a:spcBef>
                <a:spcPts val="0"/>
              </a:spcBef>
              <a:spcAft>
                <a:spcPts val="0"/>
              </a:spcAft>
              <a:buClr>
                <a:schemeClr val="lt1"/>
              </a:buClr>
              <a:buSzPts val="3600"/>
              <a:buFont typeface="Calibri"/>
              <a:buNone/>
            </a:pPr>
            <a:r>
              <a:rPr lang="en-CA" sz="3600" b="1" i="0" u="none" strike="noStrike" cap="none" dirty="0">
                <a:solidFill>
                  <a:schemeClr val="lt1"/>
                </a:solidFill>
                <a:latin typeface="Calibri"/>
                <a:ea typeface="Calibri"/>
                <a:cs typeface="Calibri"/>
                <a:sym typeface="Calibri"/>
              </a:rPr>
              <a:t>We all have Mental Health</a:t>
            </a:r>
            <a:endParaRPr sz="1400" b="1" i="0" u="none" strike="noStrike" cap="none" dirty="0">
              <a:latin typeface="Arial"/>
              <a:ea typeface="Arial"/>
              <a:cs typeface="Arial"/>
              <a:sym typeface="Arial"/>
            </a:endParaRPr>
          </a:p>
        </p:txBody>
      </p:sp>
      <p:sp>
        <p:nvSpPr>
          <p:cNvPr id="121" name="Google Shape;121;g95481a2da5_1_11"/>
          <p:cNvSpPr txBox="1"/>
          <p:nvPr/>
        </p:nvSpPr>
        <p:spPr>
          <a:xfrm>
            <a:off x="1582901" y="4975027"/>
            <a:ext cx="9315168" cy="1002009"/>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1000"/>
              </a:spcBef>
              <a:spcAft>
                <a:spcPts val="0"/>
              </a:spcAft>
              <a:buClr>
                <a:schemeClr val="dk1"/>
              </a:buClr>
              <a:buSzPts val="1100"/>
              <a:buFont typeface="Arial"/>
              <a:buNone/>
            </a:pPr>
            <a:r>
              <a:rPr lang="en-CA" sz="2500" dirty="0">
                <a:solidFill>
                  <a:schemeClr val="tx1">
                    <a:lumMod val="95000"/>
                    <a:lumOff val="5000"/>
                  </a:schemeClr>
                </a:solidFill>
                <a:latin typeface="Calibri" panose="020F0502020204030204" pitchFamily="34" charset="0"/>
                <a:ea typeface="Calibri"/>
                <a:cs typeface="Calibri" panose="020F0502020204030204" pitchFamily="34" charset="0"/>
                <a:sym typeface="Calibri"/>
              </a:rPr>
              <a:t>Please share 2-3 words that come to mind when thinking about the importance of mental health - personally and professionally.</a:t>
            </a:r>
            <a:endParaRPr sz="2500" dirty="0">
              <a:solidFill>
                <a:schemeClr val="tx1">
                  <a:lumMod val="95000"/>
                  <a:lumOff val="5000"/>
                </a:schemeClr>
              </a:solidFill>
              <a:latin typeface="Calibri" panose="020F0502020204030204" pitchFamily="34" charset="0"/>
              <a:cs typeface="Calibri" panose="020F0502020204030204" pitchFamily="34" charset="0"/>
            </a:endParaRPr>
          </a:p>
          <a:p>
            <a:pPr marL="0" marR="0" lvl="0" indent="0" algn="l" rtl="0">
              <a:lnSpc>
                <a:spcPct val="90000"/>
              </a:lnSpc>
              <a:spcBef>
                <a:spcPts val="1000"/>
              </a:spcBef>
              <a:spcAft>
                <a:spcPts val="0"/>
              </a:spcAft>
              <a:buClr>
                <a:schemeClr val="dk1"/>
              </a:buClr>
              <a:buSzPts val="1100"/>
              <a:buFont typeface="Arial"/>
              <a:buNone/>
            </a:pPr>
            <a:endParaRPr sz="2500" b="1" dirty="0">
              <a:solidFill>
                <a:srgbClr val="351C75"/>
              </a:solidFill>
            </a:endParaRPr>
          </a:p>
          <a:p>
            <a:pPr marL="0" marR="0" lvl="0" indent="0" algn="l" rtl="0">
              <a:lnSpc>
                <a:spcPct val="90000"/>
              </a:lnSpc>
              <a:spcBef>
                <a:spcPts val="1000"/>
              </a:spcBef>
              <a:spcAft>
                <a:spcPts val="0"/>
              </a:spcAft>
              <a:buClr>
                <a:schemeClr val="dk1"/>
              </a:buClr>
              <a:buSzPts val="1100"/>
              <a:buFont typeface="Arial"/>
              <a:buNone/>
            </a:pPr>
            <a:endParaRPr sz="2500" b="1" i="0" u="none" strike="noStrike" cap="none" dirty="0">
              <a:solidFill>
                <a:srgbClr val="351C75"/>
              </a:solidFill>
              <a:latin typeface="Arial"/>
              <a:ea typeface="Arial"/>
              <a:cs typeface="Arial"/>
              <a:sym typeface="Arial"/>
            </a:endParaRPr>
          </a:p>
        </p:txBody>
      </p:sp>
      <p:pic>
        <p:nvPicPr>
          <p:cNvPr id="122" name="Google Shape;122;g95481a2da5_1_11"/>
          <p:cNvPicPr preferRelativeResize="0"/>
          <p:nvPr/>
        </p:nvPicPr>
        <p:blipFill rotWithShape="1">
          <a:blip r:embed="rId5">
            <a:alphaModFix/>
          </a:blip>
          <a:srcRect/>
          <a:stretch/>
        </p:blipFill>
        <p:spPr>
          <a:xfrm>
            <a:off x="8641327" y="2187469"/>
            <a:ext cx="2024838" cy="2024838"/>
          </a:xfrm>
          <a:prstGeom prst="rect">
            <a:avLst/>
          </a:prstGeom>
          <a:noFill/>
          <a:ln>
            <a:noFill/>
          </a:ln>
        </p:spPr>
      </p:pic>
      <p:pic>
        <p:nvPicPr>
          <p:cNvPr id="8" name="Google Shape;164;p4">
            <a:extLst>
              <a:ext uri="{FF2B5EF4-FFF2-40B4-BE49-F238E27FC236}">
                <a16:creationId xmlns:a16="http://schemas.microsoft.com/office/drawing/2014/main" id="{5582628B-F605-C340-A79E-442746B97FD8}"/>
              </a:ext>
            </a:extLst>
          </p:cNvPr>
          <p:cNvPicPr preferRelativeResize="0"/>
          <p:nvPr/>
        </p:nvPicPr>
        <p:blipFill rotWithShape="1">
          <a:blip r:embed="rId6">
            <a:alphaModFix/>
          </a:blip>
          <a:srcRect/>
          <a:stretch/>
        </p:blipFill>
        <p:spPr>
          <a:xfrm>
            <a:off x="0" y="6654800"/>
            <a:ext cx="12192000" cy="203200"/>
          </a:xfrm>
          <a:prstGeom prst="rect">
            <a:avLst/>
          </a:prstGeom>
          <a:noFill/>
          <a:ln>
            <a:noFill/>
          </a:ln>
        </p:spPr>
      </p:pic>
      <p:grpSp>
        <p:nvGrpSpPr>
          <p:cNvPr id="9" name="Google Shape;165;p4">
            <a:extLst>
              <a:ext uri="{FF2B5EF4-FFF2-40B4-BE49-F238E27FC236}">
                <a16:creationId xmlns:a16="http://schemas.microsoft.com/office/drawing/2014/main" id="{29A196DE-917A-3445-A140-F455F7385B94}"/>
              </a:ext>
            </a:extLst>
          </p:cNvPr>
          <p:cNvGrpSpPr/>
          <p:nvPr/>
        </p:nvGrpSpPr>
        <p:grpSpPr>
          <a:xfrm>
            <a:off x="8458199" y="6290760"/>
            <a:ext cx="3416211" cy="205897"/>
            <a:chOff x="3803961" y="6010248"/>
            <a:chExt cx="8070450" cy="486410"/>
          </a:xfrm>
        </p:grpSpPr>
        <p:pic>
          <p:nvPicPr>
            <p:cNvPr id="10" name="Google Shape;166;p4">
              <a:extLst>
                <a:ext uri="{FF2B5EF4-FFF2-40B4-BE49-F238E27FC236}">
                  <a16:creationId xmlns:a16="http://schemas.microsoft.com/office/drawing/2014/main" id="{56F7FA39-20B9-4F49-9F14-CCD4B5A03ABD}"/>
                </a:ext>
              </a:extLst>
            </p:cNvPr>
            <p:cNvPicPr preferRelativeResize="0"/>
            <p:nvPr/>
          </p:nvPicPr>
          <p:blipFill rotWithShape="1">
            <a:blip r:embed="rId7">
              <a:alphaModFix/>
            </a:blip>
            <a:srcRect/>
            <a:stretch/>
          </p:blipFill>
          <p:spPr>
            <a:xfrm>
              <a:off x="10609074" y="6010248"/>
              <a:ext cx="1265337" cy="429890"/>
            </a:xfrm>
            <a:prstGeom prst="rect">
              <a:avLst/>
            </a:prstGeom>
            <a:noFill/>
            <a:ln>
              <a:noFill/>
            </a:ln>
          </p:spPr>
        </p:pic>
        <p:pic>
          <p:nvPicPr>
            <p:cNvPr id="11" name="Google Shape;167;p4">
              <a:extLst>
                <a:ext uri="{FF2B5EF4-FFF2-40B4-BE49-F238E27FC236}">
                  <a16:creationId xmlns:a16="http://schemas.microsoft.com/office/drawing/2014/main" id="{410F323C-29AD-6D4B-BE8C-140ECF8674FB}"/>
                </a:ext>
              </a:extLst>
            </p:cNvPr>
            <p:cNvPicPr preferRelativeResize="0"/>
            <p:nvPr/>
          </p:nvPicPr>
          <p:blipFill rotWithShape="1">
            <a:blip r:embed="rId8">
              <a:alphaModFix/>
            </a:blip>
            <a:srcRect/>
            <a:stretch/>
          </p:blipFill>
          <p:spPr>
            <a:xfrm>
              <a:off x="6755725" y="6045681"/>
              <a:ext cx="1785691" cy="429889"/>
            </a:xfrm>
            <a:prstGeom prst="rect">
              <a:avLst/>
            </a:prstGeom>
            <a:noFill/>
            <a:ln>
              <a:noFill/>
            </a:ln>
          </p:spPr>
        </p:pic>
        <p:pic>
          <p:nvPicPr>
            <p:cNvPr id="12" name="Google Shape;168;p4" descr="A close up of a logo&#10;&#10;Description automatically generated">
              <a:extLst>
                <a:ext uri="{FF2B5EF4-FFF2-40B4-BE49-F238E27FC236}">
                  <a16:creationId xmlns:a16="http://schemas.microsoft.com/office/drawing/2014/main" id="{CA0260FA-08FB-2541-8AA0-0DF005766158}"/>
                </a:ext>
              </a:extLst>
            </p:cNvPr>
            <p:cNvPicPr preferRelativeResize="0"/>
            <p:nvPr/>
          </p:nvPicPr>
          <p:blipFill rotWithShape="1">
            <a:blip r:embed="rId9">
              <a:alphaModFix/>
            </a:blip>
            <a:srcRect/>
            <a:stretch/>
          </p:blipFill>
          <p:spPr>
            <a:xfrm>
              <a:off x="8800780" y="6071345"/>
              <a:ext cx="1548930" cy="368793"/>
            </a:xfrm>
            <a:prstGeom prst="rect">
              <a:avLst/>
            </a:prstGeom>
            <a:noFill/>
            <a:ln>
              <a:noFill/>
            </a:ln>
          </p:spPr>
        </p:pic>
        <p:pic>
          <p:nvPicPr>
            <p:cNvPr id="13" name="Google Shape;169;p4" descr="A picture containing food, drawing&#10;&#10;Description automatically generated">
              <a:extLst>
                <a:ext uri="{FF2B5EF4-FFF2-40B4-BE49-F238E27FC236}">
                  <a16:creationId xmlns:a16="http://schemas.microsoft.com/office/drawing/2014/main" id="{C85F9614-430B-AB40-AF6F-81FC2CE3080A}"/>
                </a:ext>
              </a:extLst>
            </p:cNvPr>
            <p:cNvPicPr preferRelativeResize="0"/>
            <p:nvPr/>
          </p:nvPicPr>
          <p:blipFill rotWithShape="1">
            <a:blip r:embed="rId10">
              <a:alphaModFix/>
            </a:blip>
            <a:srcRect/>
            <a:stretch/>
          </p:blipFill>
          <p:spPr>
            <a:xfrm>
              <a:off x="3803961" y="6045681"/>
              <a:ext cx="2692400" cy="450977"/>
            </a:xfrm>
            <a:prstGeom prst="rect">
              <a:avLst/>
            </a:prstGeom>
            <a:noFill/>
            <a:ln>
              <a:noFill/>
            </a:ln>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10"/>
        <p:cNvGrpSpPr/>
        <p:nvPr/>
      </p:nvGrpSpPr>
      <p:grpSpPr>
        <a:xfrm>
          <a:off x="0" y="0"/>
          <a:ext cx="0" cy="0"/>
          <a:chOff x="0" y="0"/>
          <a:chExt cx="0" cy="0"/>
        </a:xfrm>
      </p:grpSpPr>
      <p:sp>
        <p:nvSpPr>
          <p:cNvPr id="212" name="Google Shape;212;p9"/>
          <p:cNvSpPr txBox="1">
            <a:spLocks noGrp="1"/>
          </p:cNvSpPr>
          <p:nvPr>
            <p:ph type="body" idx="1"/>
          </p:nvPr>
        </p:nvSpPr>
        <p:spPr>
          <a:xfrm>
            <a:off x="7422569" y="3762121"/>
            <a:ext cx="4350638" cy="1742561"/>
          </a:xfrm>
          <a:prstGeom prst="rect">
            <a:avLst/>
          </a:prstGeom>
          <a:noFill/>
          <a:ln>
            <a:noFill/>
          </a:ln>
        </p:spPr>
        <p:txBody>
          <a:bodyPr spcFirstLastPara="1" wrap="square" lIns="121900" tIns="121900" rIns="121900" bIns="121900" anchor="t" anchorCtr="0">
            <a:noAutofit/>
          </a:bodyPr>
          <a:lstStyle/>
          <a:p>
            <a:pPr marL="76200" lvl="0" indent="0" algn="l" rtl="0">
              <a:lnSpc>
                <a:spcPct val="115000"/>
              </a:lnSpc>
              <a:spcBef>
                <a:spcPts val="0"/>
              </a:spcBef>
              <a:spcAft>
                <a:spcPts val="0"/>
              </a:spcAft>
              <a:buSzPts val="2400"/>
              <a:buNone/>
            </a:pPr>
            <a:r>
              <a:rPr lang="en-CA" sz="2800" b="1" dirty="0">
                <a:solidFill>
                  <a:srgbClr val="462682"/>
                </a:solidFill>
                <a:latin typeface="Calibri" panose="020F0502020204030204" pitchFamily="34" charset="0"/>
                <a:cs typeface="Calibri" panose="020F0502020204030204" pitchFamily="34" charset="0"/>
              </a:rPr>
              <a:t>Spiritual</a:t>
            </a:r>
            <a:endParaRPr sz="2800" b="1" dirty="0">
              <a:solidFill>
                <a:srgbClr val="462682"/>
              </a:solidFill>
              <a:latin typeface="Calibri" panose="020F0502020204030204" pitchFamily="34" charset="0"/>
              <a:cs typeface="Calibri" panose="020F0502020204030204" pitchFamily="34" charset="0"/>
            </a:endParaRPr>
          </a:p>
          <a:p>
            <a:pPr marL="76200" lvl="0" indent="0" algn="l" rtl="0">
              <a:lnSpc>
                <a:spcPct val="115000"/>
              </a:lnSpc>
              <a:spcBef>
                <a:spcPts val="0"/>
              </a:spcBef>
              <a:spcAft>
                <a:spcPts val="0"/>
              </a:spcAft>
              <a:buSzPts val="2400"/>
              <a:buNone/>
            </a:pPr>
            <a:r>
              <a:rPr lang="en-CA" dirty="0">
                <a:solidFill>
                  <a:schemeClr val="dk1"/>
                </a:solidFill>
                <a:latin typeface="Calibri" panose="020F0502020204030204" pitchFamily="34" charset="0"/>
                <a:cs typeface="Calibri" panose="020F0502020204030204" pitchFamily="34" charset="0"/>
              </a:rPr>
              <a:t>Smudging </a:t>
            </a:r>
            <a:endParaRPr dirty="0">
              <a:latin typeface="Calibri" panose="020F0502020204030204" pitchFamily="34" charset="0"/>
              <a:cs typeface="Calibri" panose="020F0502020204030204" pitchFamily="34" charset="0"/>
            </a:endParaRPr>
          </a:p>
          <a:p>
            <a:pPr marL="76200" lvl="0" indent="0" algn="l" rtl="0">
              <a:lnSpc>
                <a:spcPct val="115000"/>
              </a:lnSpc>
              <a:spcBef>
                <a:spcPts val="0"/>
              </a:spcBef>
              <a:spcAft>
                <a:spcPts val="0"/>
              </a:spcAft>
              <a:buSzPts val="2400"/>
              <a:buNone/>
            </a:pPr>
            <a:r>
              <a:rPr lang="en-CA" dirty="0">
                <a:solidFill>
                  <a:schemeClr val="dk1"/>
                </a:solidFill>
                <a:latin typeface="Calibri" panose="020F0502020204030204" pitchFamily="34" charset="0"/>
                <a:cs typeface="Calibri" panose="020F0502020204030204" pitchFamily="34" charset="0"/>
              </a:rPr>
              <a:t>Cultural Teachings</a:t>
            </a:r>
          </a:p>
          <a:p>
            <a:pPr marL="76200" indent="0">
              <a:buNone/>
            </a:pPr>
            <a:r>
              <a:rPr lang="en-CA" sz="2400" dirty="0">
                <a:solidFill>
                  <a:schemeClr val="dk1"/>
                </a:solidFill>
                <a:latin typeface="Calibri" panose="020F0502020204030204" pitchFamily="34" charset="0"/>
                <a:cs typeface="Calibri" panose="020F0502020204030204" pitchFamily="34" charset="0"/>
              </a:rPr>
              <a:t>Talking to an Elder</a:t>
            </a:r>
          </a:p>
          <a:p>
            <a:pPr marL="76200" indent="0">
              <a:buNone/>
            </a:pPr>
            <a:r>
              <a:rPr lang="en-CA" sz="2400" dirty="0">
                <a:solidFill>
                  <a:schemeClr val="dk1"/>
                </a:solidFill>
                <a:latin typeface="Calibri" panose="020F0502020204030204" pitchFamily="34" charset="0"/>
                <a:cs typeface="Calibri" panose="020F0502020204030204" pitchFamily="34" charset="0"/>
              </a:rPr>
              <a:t>Connecting to Community</a:t>
            </a:r>
          </a:p>
          <a:p>
            <a:pPr marL="76200" lvl="0" indent="0" algn="l" rtl="0">
              <a:lnSpc>
                <a:spcPct val="115000"/>
              </a:lnSpc>
              <a:spcBef>
                <a:spcPts val="0"/>
              </a:spcBef>
              <a:spcAft>
                <a:spcPts val="0"/>
              </a:spcAft>
              <a:buSzPts val="2400"/>
              <a:buNone/>
            </a:pPr>
            <a:endParaRPr dirty="0">
              <a:latin typeface="Calibri" panose="020F0502020204030204" pitchFamily="34" charset="0"/>
              <a:cs typeface="Calibri" panose="020F0502020204030204" pitchFamily="34" charset="0"/>
            </a:endParaRPr>
          </a:p>
          <a:p>
            <a:pPr marL="76200" lvl="0" indent="0" algn="l" rtl="0">
              <a:lnSpc>
                <a:spcPct val="115000"/>
              </a:lnSpc>
              <a:spcBef>
                <a:spcPts val="0"/>
              </a:spcBef>
              <a:spcAft>
                <a:spcPts val="0"/>
              </a:spcAft>
              <a:buSzPts val="2400"/>
              <a:buNone/>
            </a:pPr>
            <a:r>
              <a:rPr lang="en-CA" dirty="0">
                <a:solidFill>
                  <a:schemeClr val="dk1"/>
                </a:solidFill>
                <a:latin typeface="Calibri" panose="020F0502020204030204" pitchFamily="34" charset="0"/>
                <a:cs typeface="Calibri" panose="020F0502020204030204" pitchFamily="34" charset="0"/>
              </a:rPr>
              <a:t>		</a:t>
            </a:r>
            <a:endParaRPr dirty="0">
              <a:latin typeface="Calibri" panose="020F0502020204030204" pitchFamily="34" charset="0"/>
              <a:cs typeface="Calibri" panose="020F0502020204030204" pitchFamily="34" charset="0"/>
            </a:endParaRPr>
          </a:p>
        </p:txBody>
      </p:sp>
      <p:pic>
        <p:nvPicPr>
          <p:cNvPr id="213" name="Google Shape;213;p9" descr="Original - Medicine Wheel First Nations Clipart (800x800), Png Download"/>
          <p:cNvPicPr preferRelativeResize="0"/>
          <p:nvPr/>
        </p:nvPicPr>
        <p:blipFill rotWithShape="1">
          <a:blip r:embed="rId3">
            <a:alphaModFix/>
          </a:blip>
          <a:srcRect/>
          <a:stretch/>
        </p:blipFill>
        <p:spPr>
          <a:xfrm>
            <a:off x="4663251" y="2594471"/>
            <a:ext cx="2623374" cy="2577603"/>
          </a:xfrm>
          <a:prstGeom prst="rect">
            <a:avLst/>
          </a:prstGeom>
          <a:noFill/>
          <a:ln>
            <a:noFill/>
          </a:ln>
        </p:spPr>
      </p:pic>
      <p:pic>
        <p:nvPicPr>
          <p:cNvPr id="6" name="Google Shape;164;p4">
            <a:extLst>
              <a:ext uri="{FF2B5EF4-FFF2-40B4-BE49-F238E27FC236}">
                <a16:creationId xmlns:a16="http://schemas.microsoft.com/office/drawing/2014/main" id="{4A8AA45B-6560-4D46-9EE7-5C32B8324D49}"/>
              </a:ext>
            </a:extLst>
          </p:cNvPr>
          <p:cNvPicPr preferRelativeResize="0"/>
          <p:nvPr/>
        </p:nvPicPr>
        <p:blipFill rotWithShape="1">
          <a:blip r:embed="rId4">
            <a:alphaModFix/>
          </a:blip>
          <a:srcRect/>
          <a:stretch/>
        </p:blipFill>
        <p:spPr>
          <a:xfrm>
            <a:off x="0" y="6654800"/>
            <a:ext cx="12192000" cy="203200"/>
          </a:xfrm>
          <a:prstGeom prst="rect">
            <a:avLst/>
          </a:prstGeom>
          <a:noFill/>
          <a:ln>
            <a:noFill/>
          </a:ln>
        </p:spPr>
      </p:pic>
      <p:grpSp>
        <p:nvGrpSpPr>
          <p:cNvPr id="7" name="Google Shape;165;p4">
            <a:extLst>
              <a:ext uri="{FF2B5EF4-FFF2-40B4-BE49-F238E27FC236}">
                <a16:creationId xmlns:a16="http://schemas.microsoft.com/office/drawing/2014/main" id="{EF005707-77C0-FE4F-8AD9-140DF949E9A0}"/>
              </a:ext>
            </a:extLst>
          </p:cNvPr>
          <p:cNvGrpSpPr/>
          <p:nvPr/>
        </p:nvGrpSpPr>
        <p:grpSpPr>
          <a:xfrm>
            <a:off x="8458199" y="6290760"/>
            <a:ext cx="3416211" cy="205897"/>
            <a:chOff x="3803961" y="6010248"/>
            <a:chExt cx="8070450" cy="486410"/>
          </a:xfrm>
        </p:grpSpPr>
        <p:pic>
          <p:nvPicPr>
            <p:cNvPr id="8" name="Google Shape;166;p4">
              <a:extLst>
                <a:ext uri="{FF2B5EF4-FFF2-40B4-BE49-F238E27FC236}">
                  <a16:creationId xmlns:a16="http://schemas.microsoft.com/office/drawing/2014/main" id="{ED48A1DA-55FA-0E41-9EBF-13DB3EE0E7C9}"/>
                </a:ext>
              </a:extLst>
            </p:cNvPr>
            <p:cNvPicPr preferRelativeResize="0"/>
            <p:nvPr/>
          </p:nvPicPr>
          <p:blipFill rotWithShape="1">
            <a:blip r:embed="rId5">
              <a:alphaModFix/>
            </a:blip>
            <a:srcRect/>
            <a:stretch/>
          </p:blipFill>
          <p:spPr>
            <a:xfrm>
              <a:off x="10609074" y="6010248"/>
              <a:ext cx="1265337" cy="429890"/>
            </a:xfrm>
            <a:prstGeom prst="rect">
              <a:avLst/>
            </a:prstGeom>
            <a:noFill/>
            <a:ln>
              <a:noFill/>
            </a:ln>
          </p:spPr>
        </p:pic>
        <p:pic>
          <p:nvPicPr>
            <p:cNvPr id="9" name="Google Shape;167;p4">
              <a:extLst>
                <a:ext uri="{FF2B5EF4-FFF2-40B4-BE49-F238E27FC236}">
                  <a16:creationId xmlns:a16="http://schemas.microsoft.com/office/drawing/2014/main" id="{E4C116CA-37EA-F741-A1EA-1B40EC23CFAE}"/>
                </a:ext>
              </a:extLst>
            </p:cNvPr>
            <p:cNvPicPr preferRelativeResize="0"/>
            <p:nvPr/>
          </p:nvPicPr>
          <p:blipFill rotWithShape="1">
            <a:blip r:embed="rId6">
              <a:alphaModFix/>
            </a:blip>
            <a:srcRect/>
            <a:stretch/>
          </p:blipFill>
          <p:spPr>
            <a:xfrm>
              <a:off x="6755725" y="6045681"/>
              <a:ext cx="1785691" cy="429889"/>
            </a:xfrm>
            <a:prstGeom prst="rect">
              <a:avLst/>
            </a:prstGeom>
            <a:noFill/>
            <a:ln>
              <a:noFill/>
            </a:ln>
          </p:spPr>
        </p:pic>
        <p:pic>
          <p:nvPicPr>
            <p:cNvPr id="10" name="Google Shape;168;p4" descr="A close up of a logo&#10;&#10;Description automatically generated">
              <a:extLst>
                <a:ext uri="{FF2B5EF4-FFF2-40B4-BE49-F238E27FC236}">
                  <a16:creationId xmlns:a16="http://schemas.microsoft.com/office/drawing/2014/main" id="{4F5C586A-CFBE-B743-9E8E-F0DD9D69EFE4}"/>
                </a:ext>
              </a:extLst>
            </p:cNvPr>
            <p:cNvPicPr preferRelativeResize="0"/>
            <p:nvPr/>
          </p:nvPicPr>
          <p:blipFill rotWithShape="1">
            <a:blip r:embed="rId7">
              <a:alphaModFix/>
            </a:blip>
            <a:srcRect/>
            <a:stretch/>
          </p:blipFill>
          <p:spPr>
            <a:xfrm>
              <a:off x="8800780" y="6071345"/>
              <a:ext cx="1548930" cy="368793"/>
            </a:xfrm>
            <a:prstGeom prst="rect">
              <a:avLst/>
            </a:prstGeom>
            <a:noFill/>
            <a:ln>
              <a:noFill/>
            </a:ln>
          </p:spPr>
        </p:pic>
        <p:pic>
          <p:nvPicPr>
            <p:cNvPr id="11" name="Google Shape;169;p4" descr="A picture containing food, drawing&#10;&#10;Description automatically generated">
              <a:extLst>
                <a:ext uri="{FF2B5EF4-FFF2-40B4-BE49-F238E27FC236}">
                  <a16:creationId xmlns:a16="http://schemas.microsoft.com/office/drawing/2014/main" id="{0F7683FD-9ADA-974D-8856-E95E11EA65BC}"/>
                </a:ext>
              </a:extLst>
            </p:cNvPr>
            <p:cNvPicPr preferRelativeResize="0"/>
            <p:nvPr/>
          </p:nvPicPr>
          <p:blipFill rotWithShape="1">
            <a:blip r:embed="rId8">
              <a:alphaModFix/>
            </a:blip>
            <a:srcRect/>
            <a:stretch/>
          </p:blipFill>
          <p:spPr>
            <a:xfrm>
              <a:off x="3803961" y="6045681"/>
              <a:ext cx="2692400" cy="450977"/>
            </a:xfrm>
            <a:prstGeom prst="rect">
              <a:avLst/>
            </a:prstGeom>
            <a:noFill/>
            <a:ln>
              <a:noFill/>
            </a:ln>
          </p:spPr>
        </p:pic>
      </p:grpSp>
      <p:sp>
        <p:nvSpPr>
          <p:cNvPr id="12" name="Google Shape;198;g947c0976a2_2_7">
            <a:extLst>
              <a:ext uri="{FF2B5EF4-FFF2-40B4-BE49-F238E27FC236}">
                <a16:creationId xmlns:a16="http://schemas.microsoft.com/office/drawing/2014/main" id="{332DB657-0050-3C43-83B3-689BF51C4C52}"/>
              </a:ext>
            </a:extLst>
          </p:cNvPr>
          <p:cNvSpPr/>
          <p:nvPr/>
        </p:nvSpPr>
        <p:spPr>
          <a:xfrm>
            <a:off x="0" y="-1"/>
            <a:ext cx="12192000" cy="1470475"/>
          </a:xfrm>
          <a:prstGeom prst="rect">
            <a:avLst/>
          </a:prstGeom>
          <a:solidFill>
            <a:srgbClr val="351C7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1" name="Google Shape;211;p9"/>
          <p:cNvSpPr txBox="1">
            <a:spLocks noGrp="1"/>
          </p:cNvSpPr>
          <p:nvPr>
            <p:ph type="title"/>
          </p:nvPr>
        </p:nvSpPr>
        <p:spPr>
          <a:xfrm>
            <a:off x="434898" y="640722"/>
            <a:ext cx="11439512" cy="7635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3700"/>
              <a:buNone/>
            </a:pPr>
            <a:r>
              <a:rPr lang="en-CA" sz="3200" b="1" dirty="0">
                <a:solidFill>
                  <a:schemeClr val="bg1"/>
                </a:solidFill>
              </a:rPr>
              <a:t>Mental Health and Well-being and the Medicine Wheel</a:t>
            </a:r>
            <a:endParaRPr b="1" dirty="0">
              <a:solidFill>
                <a:schemeClr val="bg1"/>
              </a:solidFill>
            </a:endParaRPr>
          </a:p>
        </p:txBody>
      </p:sp>
      <p:sp>
        <p:nvSpPr>
          <p:cNvPr id="3" name="TextBox 2">
            <a:extLst>
              <a:ext uri="{FF2B5EF4-FFF2-40B4-BE49-F238E27FC236}">
                <a16:creationId xmlns:a16="http://schemas.microsoft.com/office/drawing/2014/main" id="{A57BC9C5-FD40-FE43-A691-9EF52985E209}"/>
              </a:ext>
            </a:extLst>
          </p:cNvPr>
          <p:cNvSpPr txBox="1"/>
          <p:nvPr/>
        </p:nvSpPr>
        <p:spPr>
          <a:xfrm>
            <a:off x="1284913" y="1687172"/>
            <a:ext cx="3999983" cy="2000548"/>
          </a:xfrm>
          <a:prstGeom prst="rect">
            <a:avLst/>
          </a:prstGeom>
          <a:noFill/>
        </p:spPr>
        <p:txBody>
          <a:bodyPr wrap="square" rtlCol="0">
            <a:spAutoFit/>
          </a:bodyPr>
          <a:lstStyle/>
          <a:p>
            <a:r>
              <a:rPr lang="en-CA" sz="2800" b="1" dirty="0">
                <a:solidFill>
                  <a:srgbClr val="462682"/>
                </a:solidFill>
                <a:latin typeface="Calibri" panose="020F0502020204030204" pitchFamily="34" charset="0"/>
                <a:cs typeface="Calibri" panose="020F0502020204030204" pitchFamily="34" charset="0"/>
              </a:rPr>
              <a:t>Physical</a:t>
            </a:r>
            <a:br>
              <a:rPr lang="en-CA" sz="2400" dirty="0">
                <a:solidFill>
                  <a:srgbClr val="00B0F0"/>
                </a:solidFill>
                <a:latin typeface="Calibri" panose="020F0502020204030204" pitchFamily="34" charset="0"/>
                <a:cs typeface="Calibri" panose="020F0502020204030204" pitchFamily="34" charset="0"/>
              </a:rPr>
            </a:br>
            <a:r>
              <a:rPr lang="en-CA" sz="2400" dirty="0">
                <a:solidFill>
                  <a:schemeClr val="tx1">
                    <a:lumMod val="95000"/>
                    <a:lumOff val="5000"/>
                  </a:schemeClr>
                </a:solidFill>
                <a:latin typeface="Calibri" panose="020F0502020204030204" pitchFamily="34" charset="0"/>
                <a:cs typeface="Calibri" panose="020F0502020204030204" pitchFamily="34" charset="0"/>
              </a:rPr>
              <a:t>Exercise</a:t>
            </a:r>
            <a:br>
              <a:rPr lang="en-CA" sz="2400" dirty="0">
                <a:solidFill>
                  <a:schemeClr val="tx1">
                    <a:lumMod val="95000"/>
                    <a:lumOff val="5000"/>
                  </a:schemeClr>
                </a:solidFill>
                <a:latin typeface="Calibri" panose="020F0502020204030204" pitchFamily="34" charset="0"/>
                <a:cs typeface="Calibri" panose="020F0502020204030204" pitchFamily="34" charset="0"/>
              </a:rPr>
            </a:br>
            <a:r>
              <a:rPr lang="en-CA" sz="2400" dirty="0">
                <a:solidFill>
                  <a:schemeClr val="tx1">
                    <a:lumMod val="95000"/>
                    <a:lumOff val="5000"/>
                  </a:schemeClr>
                </a:solidFill>
                <a:latin typeface="Calibri" panose="020F0502020204030204" pitchFamily="34" charset="0"/>
                <a:cs typeface="Calibri" panose="020F0502020204030204" pitchFamily="34" charset="0"/>
              </a:rPr>
              <a:t>Eating Nutritious Food</a:t>
            </a:r>
            <a:br>
              <a:rPr lang="en-CA" sz="2400" dirty="0">
                <a:solidFill>
                  <a:schemeClr val="tx1">
                    <a:lumMod val="95000"/>
                    <a:lumOff val="5000"/>
                  </a:schemeClr>
                </a:solidFill>
                <a:latin typeface="Calibri" panose="020F0502020204030204" pitchFamily="34" charset="0"/>
                <a:cs typeface="Calibri" panose="020F0502020204030204" pitchFamily="34" charset="0"/>
              </a:rPr>
            </a:br>
            <a:r>
              <a:rPr lang="en-CA" sz="2400" dirty="0">
                <a:solidFill>
                  <a:schemeClr val="tx1">
                    <a:lumMod val="95000"/>
                    <a:lumOff val="5000"/>
                  </a:schemeClr>
                </a:solidFill>
                <a:latin typeface="Calibri" panose="020F0502020204030204" pitchFamily="34" charset="0"/>
                <a:cs typeface="Calibri" panose="020F0502020204030204" pitchFamily="34" charset="0"/>
              </a:rPr>
              <a:t>Gathering Medicines </a:t>
            </a:r>
          </a:p>
          <a:p>
            <a:r>
              <a:rPr lang="en-CA" sz="2400" dirty="0">
                <a:solidFill>
                  <a:schemeClr val="tx1">
                    <a:lumMod val="95000"/>
                    <a:lumOff val="5000"/>
                  </a:schemeClr>
                </a:solidFill>
                <a:latin typeface="Calibri" panose="020F0502020204030204" pitchFamily="34" charset="0"/>
                <a:cs typeface="Calibri" panose="020F0502020204030204" pitchFamily="34" charset="0"/>
              </a:rPr>
              <a:t>Arts</a:t>
            </a:r>
          </a:p>
        </p:txBody>
      </p:sp>
      <p:sp>
        <p:nvSpPr>
          <p:cNvPr id="14" name="TextBox 13">
            <a:extLst>
              <a:ext uri="{FF2B5EF4-FFF2-40B4-BE49-F238E27FC236}">
                <a16:creationId xmlns:a16="http://schemas.microsoft.com/office/drawing/2014/main" id="{B8E0F631-B56E-9442-B01F-9FA1B6288F1B}"/>
              </a:ext>
            </a:extLst>
          </p:cNvPr>
          <p:cNvSpPr txBox="1"/>
          <p:nvPr/>
        </p:nvSpPr>
        <p:spPr>
          <a:xfrm>
            <a:off x="7484827" y="1602772"/>
            <a:ext cx="4445699" cy="1631216"/>
          </a:xfrm>
          <a:prstGeom prst="rect">
            <a:avLst/>
          </a:prstGeom>
          <a:noFill/>
        </p:spPr>
        <p:txBody>
          <a:bodyPr wrap="square" rtlCol="0">
            <a:spAutoFit/>
          </a:bodyPr>
          <a:lstStyle/>
          <a:p>
            <a:r>
              <a:rPr lang="en-CA" sz="2800" b="1" dirty="0">
                <a:solidFill>
                  <a:srgbClr val="462682"/>
                </a:solidFill>
                <a:latin typeface="Calibri" panose="020F0502020204030204" pitchFamily="34" charset="0"/>
                <a:cs typeface="Calibri" panose="020F0502020204030204" pitchFamily="34" charset="0"/>
              </a:rPr>
              <a:t>Mental</a:t>
            </a:r>
            <a:br>
              <a:rPr lang="en-CA" sz="2400" dirty="0">
                <a:solidFill>
                  <a:srgbClr val="00B0F0"/>
                </a:solidFill>
                <a:latin typeface="Calibri" panose="020F0502020204030204" pitchFamily="34" charset="0"/>
                <a:cs typeface="Calibri" panose="020F0502020204030204" pitchFamily="34" charset="0"/>
              </a:rPr>
            </a:br>
            <a:r>
              <a:rPr lang="en-CA" sz="2400" dirty="0">
                <a:solidFill>
                  <a:schemeClr val="tx1">
                    <a:lumMod val="95000"/>
                    <a:lumOff val="5000"/>
                  </a:schemeClr>
                </a:solidFill>
                <a:latin typeface="Calibri" panose="020F0502020204030204" pitchFamily="34" charset="0"/>
                <a:cs typeface="Calibri" panose="020F0502020204030204" pitchFamily="34" charset="0"/>
              </a:rPr>
              <a:t>Indigenous knowledges reflected in the school</a:t>
            </a:r>
          </a:p>
          <a:p>
            <a:r>
              <a:rPr lang="en-CA" sz="2400" dirty="0">
                <a:solidFill>
                  <a:schemeClr val="tx1">
                    <a:lumMod val="95000"/>
                    <a:lumOff val="5000"/>
                  </a:schemeClr>
                </a:solidFill>
                <a:latin typeface="Calibri" panose="020F0502020204030204" pitchFamily="34" charset="0"/>
                <a:cs typeface="Calibri" panose="020F0502020204030204" pitchFamily="34" charset="0"/>
              </a:rPr>
              <a:t>Learning something new</a:t>
            </a:r>
          </a:p>
        </p:txBody>
      </p:sp>
      <p:sp>
        <p:nvSpPr>
          <p:cNvPr id="15" name="TextBox 14">
            <a:extLst>
              <a:ext uri="{FF2B5EF4-FFF2-40B4-BE49-F238E27FC236}">
                <a16:creationId xmlns:a16="http://schemas.microsoft.com/office/drawing/2014/main" id="{245FCE2C-4B9E-4C4A-BCBE-8DED563B9EC5}"/>
              </a:ext>
            </a:extLst>
          </p:cNvPr>
          <p:cNvSpPr txBox="1"/>
          <p:nvPr/>
        </p:nvSpPr>
        <p:spPr>
          <a:xfrm>
            <a:off x="1284913" y="3771254"/>
            <a:ext cx="5326698" cy="2000548"/>
          </a:xfrm>
          <a:prstGeom prst="rect">
            <a:avLst/>
          </a:prstGeom>
          <a:noFill/>
        </p:spPr>
        <p:txBody>
          <a:bodyPr wrap="square" rtlCol="0">
            <a:spAutoFit/>
          </a:bodyPr>
          <a:lstStyle/>
          <a:p>
            <a:r>
              <a:rPr lang="en-CA" sz="2800" b="1" dirty="0">
                <a:solidFill>
                  <a:srgbClr val="462682"/>
                </a:solidFill>
                <a:latin typeface="Calibri" panose="020F0502020204030204" pitchFamily="34" charset="0"/>
                <a:cs typeface="Calibri" panose="020F0502020204030204" pitchFamily="34" charset="0"/>
              </a:rPr>
              <a:t>Emotional</a:t>
            </a:r>
            <a:r>
              <a:rPr lang="en-CA" sz="2800" dirty="0">
                <a:solidFill>
                  <a:srgbClr val="00B0F0"/>
                </a:solidFill>
                <a:latin typeface="Calibri" panose="020F0502020204030204" pitchFamily="34" charset="0"/>
                <a:cs typeface="Calibri" panose="020F0502020204030204" pitchFamily="34" charset="0"/>
              </a:rPr>
              <a:t> </a:t>
            </a:r>
            <a:br>
              <a:rPr lang="en-CA" sz="2400" dirty="0">
                <a:solidFill>
                  <a:srgbClr val="00B0F0"/>
                </a:solidFill>
                <a:latin typeface="Calibri" panose="020F0502020204030204" pitchFamily="34" charset="0"/>
                <a:cs typeface="Calibri" panose="020F0502020204030204" pitchFamily="34" charset="0"/>
              </a:rPr>
            </a:br>
            <a:r>
              <a:rPr lang="en-CA" sz="2400" dirty="0">
                <a:solidFill>
                  <a:schemeClr val="dk1"/>
                </a:solidFill>
                <a:latin typeface="Calibri" panose="020F0502020204030204" pitchFamily="34" charset="0"/>
                <a:cs typeface="Calibri" panose="020F0502020204030204" pitchFamily="34" charset="0"/>
              </a:rPr>
              <a:t>Getting enough Sleep</a:t>
            </a:r>
            <a:br>
              <a:rPr lang="en-CA" sz="2400" dirty="0">
                <a:solidFill>
                  <a:schemeClr val="dk1"/>
                </a:solidFill>
                <a:latin typeface="Calibri" panose="020F0502020204030204" pitchFamily="34" charset="0"/>
                <a:cs typeface="Calibri" panose="020F0502020204030204" pitchFamily="34" charset="0"/>
              </a:rPr>
            </a:br>
            <a:r>
              <a:rPr lang="en-CA" sz="2400" dirty="0">
                <a:solidFill>
                  <a:schemeClr val="dk1"/>
                </a:solidFill>
                <a:latin typeface="Calibri" panose="020F0502020204030204" pitchFamily="34" charset="0"/>
                <a:cs typeface="Calibri" panose="020F0502020204030204" pitchFamily="34" charset="0"/>
              </a:rPr>
              <a:t>Connecting with friends</a:t>
            </a:r>
            <a:br>
              <a:rPr lang="en-CA" sz="2400" dirty="0">
                <a:solidFill>
                  <a:schemeClr val="dk1"/>
                </a:solidFill>
                <a:latin typeface="Calibri" panose="020F0502020204030204" pitchFamily="34" charset="0"/>
                <a:cs typeface="Calibri" panose="020F0502020204030204" pitchFamily="34" charset="0"/>
              </a:rPr>
            </a:br>
            <a:r>
              <a:rPr lang="en-CA" sz="2400" dirty="0">
                <a:solidFill>
                  <a:schemeClr val="dk1"/>
                </a:solidFill>
                <a:latin typeface="Calibri" panose="020F0502020204030204" pitchFamily="34" charset="0"/>
                <a:cs typeface="Calibri" panose="020F0502020204030204" pitchFamily="34" charset="0"/>
              </a:rPr>
              <a:t>Journaling</a:t>
            </a:r>
            <a:br>
              <a:rPr lang="en-CA" sz="2400" dirty="0">
                <a:solidFill>
                  <a:schemeClr val="dk1"/>
                </a:solidFill>
                <a:latin typeface="Calibri" panose="020F0502020204030204" pitchFamily="34" charset="0"/>
                <a:cs typeface="Calibri" panose="020F0502020204030204" pitchFamily="34" charset="0"/>
              </a:rPr>
            </a:br>
            <a:endParaRPr lang="en-CA" sz="2400" dirty="0">
              <a:solidFill>
                <a:schemeClr val="dk1"/>
              </a:solidFill>
              <a:latin typeface="Calibri" panose="020F0502020204030204" pitchFamily="34" charset="0"/>
              <a:cs typeface="Calibri" panose="020F050202020403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18"/>
        <p:cNvGrpSpPr/>
        <p:nvPr/>
      </p:nvGrpSpPr>
      <p:grpSpPr>
        <a:xfrm>
          <a:off x="0" y="0"/>
          <a:ext cx="0" cy="0"/>
          <a:chOff x="0" y="0"/>
          <a:chExt cx="0" cy="0"/>
        </a:xfrm>
      </p:grpSpPr>
      <p:pic>
        <p:nvPicPr>
          <p:cNvPr id="6" name="Picture 5" descr="A picture containing posing, child, child, photo&#10;&#10;Description automatically generated">
            <a:extLst>
              <a:ext uri="{FF2B5EF4-FFF2-40B4-BE49-F238E27FC236}">
                <a16:creationId xmlns:a16="http://schemas.microsoft.com/office/drawing/2014/main" id="{645FBB3D-04A2-8E4A-8BE9-4A67F0DE9168}"/>
              </a:ext>
            </a:extLst>
          </p:cNvPr>
          <p:cNvPicPr>
            <a:picLocks noChangeAspect="1"/>
          </p:cNvPicPr>
          <p:nvPr/>
        </p:nvPicPr>
        <p:blipFill>
          <a:blip r:embed="rId3"/>
          <a:stretch>
            <a:fillRect/>
          </a:stretch>
        </p:blipFill>
        <p:spPr>
          <a:xfrm>
            <a:off x="0" y="1309855"/>
            <a:ext cx="12189776" cy="5380178"/>
          </a:xfrm>
          <a:prstGeom prst="rect">
            <a:avLst/>
          </a:prstGeom>
        </p:spPr>
      </p:pic>
      <p:sp>
        <p:nvSpPr>
          <p:cNvPr id="3" name="Google Shape;198;g947c0976a2_2_7">
            <a:extLst>
              <a:ext uri="{FF2B5EF4-FFF2-40B4-BE49-F238E27FC236}">
                <a16:creationId xmlns:a16="http://schemas.microsoft.com/office/drawing/2014/main" id="{0731D443-EC85-7745-80ED-029F8DC37C78}"/>
              </a:ext>
            </a:extLst>
          </p:cNvPr>
          <p:cNvSpPr/>
          <p:nvPr/>
        </p:nvSpPr>
        <p:spPr>
          <a:xfrm>
            <a:off x="0" y="0"/>
            <a:ext cx="12192000" cy="1470475"/>
          </a:xfrm>
          <a:prstGeom prst="rect">
            <a:avLst/>
          </a:prstGeom>
          <a:solidFill>
            <a:srgbClr val="351C7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 name="Google Shape;164;p4">
            <a:extLst>
              <a:ext uri="{FF2B5EF4-FFF2-40B4-BE49-F238E27FC236}">
                <a16:creationId xmlns:a16="http://schemas.microsoft.com/office/drawing/2014/main" id="{621021FD-9D51-4A4A-9DD7-96B10D45E1E8}"/>
              </a:ext>
            </a:extLst>
          </p:cNvPr>
          <p:cNvPicPr preferRelativeResize="0"/>
          <p:nvPr/>
        </p:nvPicPr>
        <p:blipFill rotWithShape="1">
          <a:blip r:embed="rId4">
            <a:alphaModFix/>
          </a:blip>
          <a:srcRect/>
          <a:stretch/>
        </p:blipFill>
        <p:spPr>
          <a:xfrm>
            <a:off x="0" y="6654800"/>
            <a:ext cx="12192000" cy="203200"/>
          </a:xfrm>
          <a:prstGeom prst="rect">
            <a:avLst/>
          </a:prstGeom>
          <a:noFill/>
          <a:ln>
            <a:noFill/>
          </a:ln>
        </p:spPr>
      </p:pic>
      <p:sp>
        <p:nvSpPr>
          <p:cNvPr id="219" name="Google Shape;219;p11"/>
          <p:cNvSpPr txBox="1">
            <a:spLocks noGrp="1"/>
          </p:cNvSpPr>
          <p:nvPr>
            <p:ph type="title"/>
          </p:nvPr>
        </p:nvSpPr>
        <p:spPr>
          <a:xfrm>
            <a:off x="424544" y="146954"/>
            <a:ext cx="11765232" cy="1251140"/>
          </a:xfrm>
          <a:prstGeom prst="rect">
            <a:avLst/>
          </a:prstGeom>
          <a:noFill/>
          <a:ln w="9525" cap="flat" cmpd="sng">
            <a:noFill/>
            <a:prstDash val="solid"/>
            <a:round/>
            <a:headEnd type="none" w="sm" len="sm"/>
            <a:tailEnd type="none" w="sm" len="sm"/>
          </a:ln>
        </p:spPr>
        <p:txBody>
          <a:bodyPr spcFirstLastPara="1" wrap="square" lIns="121900" tIns="121900" rIns="121900" bIns="121900" anchor="t" anchorCtr="0">
            <a:noAutofit/>
          </a:bodyPr>
          <a:lstStyle/>
          <a:p>
            <a:pPr marL="0" lvl="0" indent="0" rtl="0">
              <a:lnSpc>
                <a:spcPct val="100000"/>
              </a:lnSpc>
              <a:spcBef>
                <a:spcPts val="0"/>
              </a:spcBef>
              <a:spcAft>
                <a:spcPts val="0"/>
              </a:spcAft>
              <a:buSzPts val="3700"/>
              <a:buNone/>
            </a:pPr>
            <a:r>
              <a:rPr lang="en-CA" sz="3200" b="1" dirty="0">
                <a:solidFill>
                  <a:schemeClr val="bg1"/>
                </a:solidFill>
                <a:latin typeface="Calibri" panose="020F0502020204030204" pitchFamily="34" charset="0"/>
                <a:cs typeface="Calibri" panose="020F0502020204030204" pitchFamily="34" charset="0"/>
              </a:rPr>
              <a:t>Honouring Perspectives </a:t>
            </a:r>
            <a:br>
              <a:rPr lang="en-CA" sz="3200" b="1" dirty="0">
                <a:solidFill>
                  <a:schemeClr val="bg1"/>
                </a:solidFill>
                <a:latin typeface="Calibri" panose="020F0502020204030204" pitchFamily="34" charset="0"/>
                <a:cs typeface="Calibri" panose="020F0502020204030204" pitchFamily="34" charset="0"/>
              </a:rPr>
            </a:br>
            <a:r>
              <a:rPr lang="en-CA" sz="3200" b="1" dirty="0">
                <a:solidFill>
                  <a:schemeClr val="bg1"/>
                </a:solidFill>
                <a:latin typeface="Calibri" panose="020F0502020204030204" pitchFamily="34" charset="0"/>
                <a:cs typeface="Calibri" panose="020F0502020204030204" pitchFamily="34" charset="0"/>
              </a:rPr>
              <a:t>Mental Health and Well-Being</a:t>
            </a:r>
            <a:br>
              <a:rPr lang="en-CA" sz="2800" dirty="0"/>
            </a:br>
            <a:endParaRPr sz="28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g934e94c636_0_0"/>
          <p:cNvSpPr txBox="1">
            <a:spLocks noGrp="1"/>
          </p:cNvSpPr>
          <p:nvPr>
            <p:ph type="body" idx="1"/>
          </p:nvPr>
        </p:nvSpPr>
        <p:spPr>
          <a:xfrm>
            <a:off x="526577" y="1272588"/>
            <a:ext cx="5476313" cy="4881600"/>
          </a:xfrm>
          <a:prstGeom prst="rect">
            <a:avLst/>
          </a:prstGeom>
          <a:noFill/>
          <a:ln>
            <a:noFill/>
          </a:ln>
        </p:spPr>
        <p:txBody>
          <a:bodyPr spcFirstLastPara="1" wrap="square" lIns="121900" tIns="121900" rIns="121900" bIns="121900" anchor="t" anchorCtr="0">
            <a:noAutofit/>
          </a:bodyPr>
          <a:lstStyle/>
          <a:p>
            <a:pPr marL="0" lvl="0" indent="0" algn="ctr" rtl="0">
              <a:lnSpc>
                <a:spcPct val="115000"/>
              </a:lnSpc>
              <a:spcBef>
                <a:spcPts val="0"/>
              </a:spcBef>
              <a:spcAft>
                <a:spcPts val="0"/>
              </a:spcAft>
              <a:buSzPts val="2400"/>
              <a:buNone/>
            </a:pPr>
            <a:r>
              <a:rPr lang="en-CA" dirty="0"/>
              <a:t> </a:t>
            </a:r>
            <a:r>
              <a:rPr lang="en-CA" sz="3300" dirty="0"/>
              <a:t> </a:t>
            </a:r>
            <a:endParaRPr sz="3300" dirty="0">
              <a:latin typeface="Calibri" panose="020F0502020204030204" pitchFamily="34" charset="0"/>
              <a:cs typeface="Calibri" panose="020F0502020204030204" pitchFamily="34" charset="0"/>
            </a:endParaRPr>
          </a:p>
          <a:p>
            <a:pPr marL="0" lvl="0" indent="0" algn="ctr" rtl="0">
              <a:lnSpc>
                <a:spcPct val="115000"/>
              </a:lnSpc>
              <a:spcBef>
                <a:spcPts val="2100"/>
              </a:spcBef>
              <a:spcAft>
                <a:spcPts val="0"/>
              </a:spcAft>
              <a:buSzPts val="2400"/>
              <a:buNone/>
            </a:pPr>
            <a:r>
              <a:rPr lang="en-CA" sz="3600" b="1" i="1" dirty="0">
                <a:solidFill>
                  <a:srgbClr val="351C75"/>
                </a:solidFill>
                <a:latin typeface="Calibri" panose="020F0502020204030204" pitchFamily="34" charset="0"/>
                <a:cs typeface="Calibri" panose="020F0502020204030204" pitchFamily="34" charset="0"/>
              </a:rPr>
              <a:t>Student Achievement is well-being.</a:t>
            </a:r>
            <a:endParaRPr sz="3600" b="1" i="1" dirty="0">
              <a:solidFill>
                <a:srgbClr val="351C75"/>
              </a:solidFill>
              <a:latin typeface="Calibri" panose="020F0502020204030204" pitchFamily="34" charset="0"/>
              <a:cs typeface="Calibri" panose="020F0502020204030204" pitchFamily="34" charset="0"/>
            </a:endParaRPr>
          </a:p>
          <a:p>
            <a:pPr marL="0" lvl="0" indent="0" algn="ctr" rtl="0">
              <a:lnSpc>
                <a:spcPct val="115000"/>
              </a:lnSpc>
              <a:spcBef>
                <a:spcPts val="2100"/>
              </a:spcBef>
              <a:spcAft>
                <a:spcPts val="0"/>
              </a:spcAft>
              <a:buSzPts val="2400"/>
              <a:buNone/>
            </a:pPr>
            <a:r>
              <a:rPr lang="en-CA" sz="3600" b="1" i="1" dirty="0">
                <a:solidFill>
                  <a:srgbClr val="351C75"/>
                </a:solidFill>
                <a:latin typeface="Calibri" panose="020F0502020204030204" pitchFamily="34" charset="0"/>
                <a:cs typeface="Calibri" panose="020F0502020204030204" pitchFamily="34" charset="0"/>
              </a:rPr>
              <a:t>Well-being is student achievement.</a:t>
            </a:r>
            <a:endParaRPr sz="3600" b="1" i="1" dirty="0">
              <a:solidFill>
                <a:srgbClr val="351C75"/>
              </a:solidFill>
              <a:latin typeface="Calibri" panose="020F0502020204030204" pitchFamily="34" charset="0"/>
              <a:cs typeface="Calibri" panose="020F0502020204030204" pitchFamily="34" charset="0"/>
            </a:endParaRPr>
          </a:p>
          <a:p>
            <a:pPr marL="0" lvl="0" indent="0" algn="ctr" rtl="0">
              <a:lnSpc>
                <a:spcPct val="115000"/>
              </a:lnSpc>
              <a:spcBef>
                <a:spcPts val="2100"/>
              </a:spcBef>
              <a:spcAft>
                <a:spcPts val="2100"/>
              </a:spcAft>
              <a:buSzPts val="2400"/>
              <a:buNone/>
            </a:pPr>
            <a:r>
              <a:rPr lang="en-CA" sz="3300" dirty="0">
                <a:latin typeface="Calibri" panose="020F0502020204030204" pitchFamily="34" charset="0"/>
                <a:cs typeface="Calibri" panose="020F050202020403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 </a:t>
            </a:r>
            <a:r>
              <a:rPr lang="en-CA" sz="1900" dirty="0">
                <a:solidFill>
                  <a:schemeClr val="tx1">
                    <a:lumMod val="95000"/>
                    <a:lumOff val="5000"/>
                  </a:schemeClr>
                </a:solidFill>
                <a:latin typeface="Calibri" panose="020F0502020204030204" pitchFamily="34" charset="0"/>
                <a:cs typeface="Calibri" panose="020F050202020403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Andy Hargreaves</a:t>
            </a:r>
            <a:endParaRPr sz="1900" dirty="0">
              <a:solidFill>
                <a:schemeClr val="tx1">
                  <a:lumMod val="95000"/>
                  <a:lumOff val="5000"/>
                </a:schemeClr>
              </a:solidFill>
              <a:latin typeface="Calibri" panose="020F0502020204030204" pitchFamily="34" charset="0"/>
              <a:cs typeface="Calibri" panose="020F0502020204030204" pitchFamily="34" charset="0"/>
            </a:endParaRPr>
          </a:p>
        </p:txBody>
      </p:sp>
      <p:sp>
        <p:nvSpPr>
          <p:cNvPr id="226" name="Google Shape;226;g934e94c636_0_0"/>
          <p:cNvSpPr/>
          <p:nvPr/>
        </p:nvSpPr>
        <p:spPr>
          <a:xfrm>
            <a:off x="0" y="0"/>
            <a:ext cx="12192000" cy="1470475"/>
          </a:xfrm>
          <a:prstGeom prst="rect">
            <a:avLst/>
          </a:prstGeom>
          <a:solidFill>
            <a:srgbClr val="351C7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7" name="Google Shape;227;g934e94c636_0_0"/>
          <p:cNvSpPr txBox="1"/>
          <p:nvPr/>
        </p:nvSpPr>
        <p:spPr>
          <a:xfrm>
            <a:off x="400092" y="441350"/>
            <a:ext cx="10173254" cy="9474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lt1"/>
              </a:buClr>
              <a:buSzPts val="3600"/>
              <a:buFont typeface="Calibri"/>
              <a:buNone/>
            </a:pPr>
            <a:r>
              <a:rPr lang="en-CA" sz="3600" b="1" i="0" u="none" strike="noStrike" cap="none" dirty="0">
                <a:solidFill>
                  <a:schemeClr val="lt1"/>
                </a:solidFill>
                <a:latin typeface="Calibri"/>
                <a:ea typeface="Calibri"/>
                <a:cs typeface="Calibri"/>
                <a:sym typeface="Calibri"/>
              </a:rPr>
              <a:t>Thinking About our Role as School Leaders</a:t>
            </a:r>
            <a:endParaRPr sz="1400" b="1" i="0" u="none" strike="noStrike" cap="none" dirty="0">
              <a:solidFill>
                <a:srgbClr val="000000"/>
              </a:solidFill>
              <a:latin typeface="Arial"/>
              <a:ea typeface="Arial"/>
              <a:cs typeface="Arial"/>
              <a:sym typeface="Arial"/>
            </a:endParaRPr>
          </a:p>
        </p:txBody>
      </p:sp>
      <p:pic>
        <p:nvPicPr>
          <p:cNvPr id="228" name="Google Shape;228;g934e94c636_0_0"/>
          <p:cNvPicPr preferRelativeResize="0"/>
          <p:nvPr/>
        </p:nvPicPr>
        <p:blipFill rotWithShape="1">
          <a:blip r:embed="rId3">
            <a:alphaModFix/>
          </a:blip>
          <a:srcRect/>
          <a:stretch/>
        </p:blipFill>
        <p:spPr>
          <a:xfrm>
            <a:off x="6129375" y="1715700"/>
            <a:ext cx="3962905" cy="3937876"/>
          </a:xfrm>
          <a:prstGeom prst="rect">
            <a:avLst/>
          </a:prstGeom>
          <a:noFill/>
          <a:ln>
            <a:noFill/>
          </a:ln>
        </p:spPr>
      </p:pic>
      <p:sp>
        <p:nvSpPr>
          <p:cNvPr id="229" name="Google Shape;229;g934e94c636_0_0"/>
          <p:cNvSpPr/>
          <p:nvPr/>
        </p:nvSpPr>
        <p:spPr>
          <a:xfrm rot="-9047938">
            <a:off x="9647090" y="4983130"/>
            <a:ext cx="1368177" cy="359542"/>
          </a:xfrm>
          <a:prstGeom prst="rightArrow">
            <a:avLst>
              <a:gd name="adj1" fmla="val 63305"/>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rgbClr val="000000"/>
              </a:solidFill>
              <a:latin typeface="Arial"/>
              <a:ea typeface="Arial"/>
              <a:cs typeface="Arial"/>
              <a:sym typeface="Arial"/>
            </a:endParaRPr>
          </a:p>
        </p:txBody>
      </p:sp>
      <p:pic>
        <p:nvPicPr>
          <p:cNvPr id="230" name="Google Shape;230;g934e94c636_0_0"/>
          <p:cNvPicPr preferRelativeResize="0"/>
          <p:nvPr/>
        </p:nvPicPr>
        <p:blipFill rotWithShape="1">
          <a:blip r:embed="rId4">
            <a:alphaModFix/>
          </a:blip>
          <a:srcRect/>
          <a:stretch/>
        </p:blipFill>
        <p:spPr>
          <a:xfrm>
            <a:off x="11103219" y="5092251"/>
            <a:ext cx="835806" cy="947400"/>
          </a:xfrm>
          <a:prstGeom prst="rect">
            <a:avLst/>
          </a:prstGeom>
          <a:noFill/>
          <a:ln>
            <a:noFill/>
          </a:ln>
        </p:spPr>
      </p:pic>
      <p:pic>
        <p:nvPicPr>
          <p:cNvPr id="8" name="Google Shape;164;p4">
            <a:extLst>
              <a:ext uri="{FF2B5EF4-FFF2-40B4-BE49-F238E27FC236}">
                <a16:creationId xmlns:a16="http://schemas.microsoft.com/office/drawing/2014/main" id="{84BC0211-3EDA-874B-A476-915D5FB896B7}"/>
              </a:ext>
            </a:extLst>
          </p:cNvPr>
          <p:cNvPicPr preferRelativeResize="0"/>
          <p:nvPr/>
        </p:nvPicPr>
        <p:blipFill rotWithShape="1">
          <a:blip r:embed="rId5">
            <a:alphaModFix/>
          </a:blip>
          <a:srcRect/>
          <a:stretch/>
        </p:blipFill>
        <p:spPr>
          <a:xfrm>
            <a:off x="0" y="6654800"/>
            <a:ext cx="12192000" cy="203200"/>
          </a:xfrm>
          <a:prstGeom prst="rect">
            <a:avLst/>
          </a:prstGeom>
          <a:noFill/>
          <a:ln>
            <a:noFill/>
          </a:ln>
        </p:spPr>
      </p:pic>
      <p:grpSp>
        <p:nvGrpSpPr>
          <p:cNvPr id="9" name="Google Shape;165;p4">
            <a:extLst>
              <a:ext uri="{FF2B5EF4-FFF2-40B4-BE49-F238E27FC236}">
                <a16:creationId xmlns:a16="http://schemas.microsoft.com/office/drawing/2014/main" id="{DA5F1708-F139-C642-BAB6-45D9B852B1BA}"/>
              </a:ext>
            </a:extLst>
          </p:cNvPr>
          <p:cNvGrpSpPr/>
          <p:nvPr/>
        </p:nvGrpSpPr>
        <p:grpSpPr>
          <a:xfrm>
            <a:off x="8458199" y="6290760"/>
            <a:ext cx="3416211" cy="205897"/>
            <a:chOff x="3803961" y="6010248"/>
            <a:chExt cx="8070450" cy="486410"/>
          </a:xfrm>
        </p:grpSpPr>
        <p:pic>
          <p:nvPicPr>
            <p:cNvPr id="10" name="Google Shape;166;p4">
              <a:extLst>
                <a:ext uri="{FF2B5EF4-FFF2-40B4-BE49-F238E27FC236}">
                  <a16:creationId xmlns:a16="http://schemas.microsoft.com/office/drawing/2014/main" id="{253FE544-547A-B048-9C0A-A06DE0F561EB}"/>
                </a:ext>
              </a:extLst>
            </p:cNvPr>
            <p:cNvPicPr preferRelativeResize="0"/>
            <p:nvPr/>
          </p:nvPicPr>
          <p:blipFill rotWithShape="1">
            <a:blip r:embed="rId6">
              <a:alphaModFix/>
            </a:blip>
            <a:srcRect/>
            <a:stretch/>
          </p:blipFill>
          <p:spPr>
            <a:xfrm>
              <a:off x="10609074" y="6010248"/>
              <a:ext cx="1265337" cy="429890"/>
            </a:xfrm>
            <a:prstGeom prst="rect">
              <a:avLst/>
            </a:prstGeom>
            <a:noFill/>
            <a:ln>
              <a:noFill/>
            </a:ln>
          </p:spPr>
        </p:pic>
        <p:pic>
          <p:nvPicPr>
            <p:cNvPr id="11" name="Google Shape;167;p4">
              <a:extLst>
                <a:ext uri="{FF2B5EF4-FFF2-40B4-BE49-F238E27FC236}">
                  <a16:creationId xmlns:a16="http://schemas.microsoft.com/office/drawing/2014/main" id="{E2FF95B2-9178-1447-8426-4AE3907D9CEC}"/>
                </a:ext>
              </a:extLst>
            </p:cNvPr>
            <p:cNvPicPr preferRelativeResize="0"/>
            <p:nvPr/>
          </p:nvPicPr>
          <p:blipFill rotWithShape="1">
            <a:blip r:embed="rId7">
              <a:alphaModFix/>
            </a:blip>
            <a:srcRect/>
            <a:stretch/>
          </p:blipFill>
          <p:spPr>
            <a:xfrm>
              <a:off x="6755725" y="6045681"/>
              <a:ext cx="1785691" cy="429889"/>
            </a:xfrm>
            <a:prstGeom prst="rect">
              <a:avLst/>
            </a:prstGeom>
            <a:noFill/>
            <a:ln>
              <a:noFill/>
            </a:ln>
          </p:spPr>
        </p:pic>
        <p:pic>
          <p:nvPicPr>
            <p:cNvPr id="12" name="Google Shape;168;p4" descr="A close up of a logo&#10;&#10;Description automatically generated">
              <a:extLst>
                <a:ext uri="{FF2B5EF4-FFF2-40B4-BE49-F238E27FC236}">
                  <a16:creationId xmlns:a16="http://schemas.microsoft.com/office/drawing/2014/main" id="{5BB56344-28F3-CF4D-8E4C-BAF1E6812E94}"/>
                </a:ext>
              </a:extLst>
            </p:cNvPr>
            <p:cNvPicPr preferRelativeResize="0"/>
            <p:nvPr/>
          </p:nvPicPr>
          <p:blipFill rotWithShape="1">
            <a:blip r:embed="rId8">
              <a:alphaModFix/>
            </a:blip>
            <a:srcRect/>
            <a:stretch/>
          </p:blipFill>
          <p:spPr>
            <a:xfrm>
              <a:off x="8800780" y="6071345"/>
              <a:ext cx="1548930" cy="368793"/>
            </a:xfrm>
            <a:prstGeom prst="rect">
              <a:avLst/>
            </a:prstGeom>
            <a:noFill/>
            <a:ln>
              <a:noFill/>
            </a:ln>
          </p:spPr>
        </p:pic>
        <p:pic>
          <p:nvPicPr>
            <p:cNvPr id="13" name="Google Shape;169;p4" descr="A picture containing food, drawing&#10;&#10;Description automatically generated">
              <a:extLst>
                <a:ext uri="{FF2B5EF4-FFF2-40B4-BE49-F238E27FC236}">
                  <a16:creationId xmlns:a16="http://schemas.microsoft.com/office/drawing/2014/main" id="{2D659EF3-5C81-6747-BA15-E3D316FD67F0}"/>
                </a:ext>
              </a:extLst>
            </p:cNvPr>
            <p:cNvPicPr preferRelativeResize="0"/>
            <p:nvPr/>
          </p:nvPicPr>
          <p:blipFill rotWithShape="1">
            <a:blip r:embed="rId9">
              <a:alphaModFix/>
            </a:blip>
            <a:srcRect/>
            <a:stretch/>
          </p:blipFill>
          <p:spPr>
            <a:xfrm>
              <a:off x="3803961" y="6045681"/>
              <a:ext cx="2692400" cy="450977"/>
            </a:xfrm>
            <a:prstGeom prst="rect">
              <a:avLst/>
            </a:prstGeom>
            <a:noFill/>
            <a:ln>
              <a:noFill/>
            </a:ln>
          </p:spPr>
        </p:pic>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41" name="Google Shape;241;g915661e1c8_0_117"/>
          <p:cNvSpPr/>
          <p:nvPr/>
        </p:nvSpPr>
        <p:spPr>
          <a:xfrm>
            <a:off x="0" y="-19675"/>
            <a:ext cx="12191999" cy="1490150"/>
          </a:xfrm>
          <a:prstGeom prst="rect">
            <a:avLst/>
          </a:prstGeom>
          <a:solidFill>
            <a:srgbClr val="351C7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2" name="Google Shape;242;g915661e1c8_0_117"/>
          <p:cNvSpPr/>
          <p:nvPr/>
        </p:nvSpPr>
        <p:spPr>
          <a:xfrm>
            <a:off x="7893425" y="657225"/>
            <a:ext cx="3445370" cy="611458"/>
          </a:xfrm>
          <a:prstGeom prst="rect">
            <a:avLst/>
          </a:prstGeom>
        </p:spPr>
        <p:txBody>
          <a:bodyPr>
            <a:prstTxWarp prst="textPlain">
              <a:avLst/>
            </a:prstTxWarp>
          </a:bodyPr>
          <a:lstStyle/>
          <a:p>
            <a:pPr lvl="0" algn="ctr"/>
            <a:r>
              <a:rPr b="0" i="0" dirty="0">
                <a:ln w="9525" cap="flat" cmpd="sng">
                  <a:noFill/>
                  <a:prstDash val="solid"/>
                  <a:round/>
                  <a:headEnd type="none" w="sm" len="sm"/>
                  <a:tailEnd type="none" w="sm" len="sm"/>
                </a:ln>
                <a:solidFill>
                  <a:srgbClr val="34B453"/>
                </a:solidFill>
                <a:latin typeface="Satisfy"/>
              </a:rPr>
              <a:t>Research</a:t>
            </a:r>
          </a:p>
        </p:txBody>
      </p:sp>
      <p:pic>
        <p:nvPicPr>
          <p:cNvPr id="243" name="Google Shape;243;g915661e1c8_0_117">
            <a:hlinkClick r:id="rId3"/>
          </p:cNvPr>
          <p:cNvPicPr preferRelativeResize="0"/>
          <p:nvPr/>
        </p:nvPicPr>
        <p:blipFill rotWithShape="1">
          <a:blip r:embed="rId4">
            <a:alphaModFix/>
          </a:blip>
          <a:srcRect/>
          <a:stretch/>
        </p:blipFill>
        <p:spPr>
          <a:xfrm>
            <a:off x="2863298" y="1890358"/>
            <a:ext cx="6100749" cy="3396428"/>
          </a:xfrm>
          <a:prstGeom prst="rect">
            <a:avLst/>
          </a:prstGeom>
          <a:noFill/>
          <a:ln>
            <a:noFill/>
          </a:ln>
        </p:spPr>
      </p:pic>
      <p:sp>
        <p:nvSpPr>
          <p:cNvPr id="244" name="Google Shape;244;g915661e1c8_0_117"/>
          <p:cNvSpPr txBox="1"/>
          <p:nvPr/>
        </p:nvSpPr>
        <p:spPr>
          <a:xfrm>
            <a:off x="252971" y="441350"/>
            <a:ext cx="7990200" cy="9474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lt1"/>
              </a:buClr>
              <a:buSzPts val="3600"/>
              <a:buFont typeface="Calibri"/>
              <a:buNone/>
            </a:pPr>
            <a:endParaRPr sz="3600" b="0" i="0" u="none" strike="noStrike" cap="none" dirty="0">
              <a:solidFill>
                <a:schemeClr val="lt1"/>
              </a:solidFill>
              <a:latin typeface="Calibri"/>
              <a:ea typeface="Calibri"/>
              <a:cs typeface="Calibri"/>
              <a:sym typeface="Calibri"/>
            </a:endParaRPr>
          </a:p>
          <a:p>
            <a:pPr marL="0" marR="0" lvl="0" indent="0" algn="l" rtl="0">
              <a:lnSpc>
                <a:spcPct val="90000"/>
              </a:lnSpc>
              <a:spcBef>
                <a:spcPts val="0"/>
              </a:spcBef>
              <a:spcAft>
                <a:spcPts val="0"/>
              </a:spcAft>
              <a:buClr>
                <a:schemeClr val="lt1"/>
              </a:buClr>
              <a:buSzPts val="3600"/>
              <a:buFont typeface="Calibri"/>
              <a:buNone/>
            </a:pPr>
            <a:r>
              <a:rPr lang="en-CA" sz="3600" b="1" i="0" u="none" strike="noStrike" cap="none" dirty="0">
                <a:solidFill>
                  <a:schemeClr val="lt1"/>
                </a:solidFill>
                <a:latin typeface="Calibri"/>
                <a:ea typeface="Calibri"/>
                <a:cs typeface="Calibri"/>
                <a:sym typeface="Calibri"/>
              </a:rPr>
              <a:t>Supporting Students’ Mental Health</a:t>
            </a:r>
            <a:endParaRPr sz="3600" b="1" i="0" u="none" strike="noStrike" cap="none" dirty="0">
              <a:solidFill>
                <a:schemeClr val="lt1"/>
              </a:solidFill>
              <a:latin typeface="Calibri"/>
              <a:ea typeface="Calibri"/>
              <a:cs typeface="Calibri"/>
              <a:sym typeface="Calibri"/>
            </a:endParaRPr>
          </a:p>
        </p:txBody>
      </p:sp>
      <p:pic>
        <p:nvPicPr>
          <p:cNvPr id="246" name="Google Shape;246;g915661e1c8_0_117"/>
          <p:cNvPicPr preferRelativeResize="0"/>
          <p:nvPr/>
        </p:nvPicPr>
        <p:blipFill rotWithShape="1">
          <a:blip r:embed="rId5">
            <a:alphaModFix/>
          </a:blip>
          <a:srcRect/>
          <a:stretch/>
        </p:blipFill>
        <p:spPr>
          <a:xfrm>
            <a:off x="9586540" y="4338888"/>
            <a:ext cx="1314636" cy="1490150"/>
          </a:xfrm>
          <a:prstGeom prst="rect">
            <a:avLst/>
          </a:prstGeom>
          <a:noFill/>
          <a:ln>
            <a:noFill/>
          </a:ln>
        </p:spPr>
      </p:pic>
      <p:pic>
        <p:nvPicPr>
          <p:cNvPr id="14" name="Google Shape;164;p4">
            <a:extLst>
              <a:ext uri="{FF2B5EF4-FFF2-40B4-BE49-F238E27FC236}">
                <a16:creationId xmlns:a16="http://schemas.microsoft.com/office/drawing/2014/main" id="{C389710F-679C-E748-993C-0B2A3378A485}"/>
              </a:ext>
            </a:extLst>
          </p:cNvPr>
          <p:cNvPicPr preferRelativeResize="0"/>
          <p:nvPr/>
        </p:nvPicPr>
        <p:blipFill rotWithShape="1">
          <a:blip r:embed="rId6">
            <a:alphaModFix/>
          </a:blip>
          <a:srcRect/>
          <a:stretch/>
        </p:blipFill>
        <p:spPr>
          <a:xfrm>
            <a:off x="0" y="6654800"/>
            <a:ext cx="12192000" cy="203200"/>
          </a:xfrm>
          <a:prstGeom prst="rect">
            <a:avLst/>
          </a:prstGeom>
          <a:noFill/>
          <a:ln>
            <a:noFill/>
          </a:ln>
        </p:spPr>
      </p:pic>
      <p:grpSp>
        <p:nvGrpSpPr>
          <p:cNvPr id="15" name="Google Shape;165;p4">
            <a:extLst>
              <a:ext uri="{FF2B5EF4-FFF2-40B4-BE49-F238E27FC236}">
                <a16:creationId xmlns:a16="http://schemas.microsoft.com/office/drawing/2014/main" id="{F01D60DA-BBC5-0842-8C69-2AA2CC5787BE}"/>
              </a:ext>
            </a:extLst>
          </p:cNvPr>
          <p:cNvGrpSpPr/>
          <p:nvPr/>
        </p:nvGrpSpPr>
        <p:grpSpPr>
          <a:xfrm>
            <a:off x="8458199" y="6290760"/>
            <a:ext cx="3416211" cy="205897"/>
            <a:chOff x="3803961" y="6010248"/>
            <a:chExt cx="8070450" cy="486410"/>
          </a:xfrm>
        </p:grpSpPr>
        <p:pic>
          <p:nvPicPr>
            <p:cNvPr id="16" name="Google Shape;166;p4">
              <a:extLst>
                <a:ext uri="{FF2B5EF4-FFF2-40B4-BE49-F238E27FC236}">
                  <a16:creationId xmlns:a16="http://schemas.microsoft.com/office/drawing/2014/main" id="{6A16992C-C26C-6A4E-AC52-AD827055BF9D}"/>
                </a:ext>
              </a:extLst>
            </p:cNvPr>
            <p:cNvPicPr preferRelativeResize="0"/>
            <p:nvPr/>
          </p:nvPicPr>
          <p:blipFill rotWithShape="1">
            <a:blip r:embed="rId7">
              <a:alphaModFix/>
            </a:blip>
            <a:srcRect/>
            <a:stretch/>
          </p:blipFill>
          <p:spPr>
            <a:xfrm>
              <a:off x="10609074" y="6010248"/>
              <a:ext cx="1265337" cy="429890"/>
            </a:xfrm>
            <a:prstGeom prst="rect">
              <a:avLst/>
            </a:prstGeom>
            <a:noFill/>
            <a:ln>
              <a:noFill/>
            </a:ln>
          </p:spPr>
        </p:pic>
        <p:pic>
          <p:nvPicPr>
            <p:cNvPr id="17" name="Google Shape;167;p4">
              <a:extLst>
                <a:ext uri="{FF2B5EF4-FFF2-40B4-BE49-F238E27FC236}">
                  <a16:creationId xmlns:a16="http://schemas.microsoft.com/office/drawing/2014/main" id="{47C57BD1-24F8-0142-B40E-C9BC6B7CEC84}"/>
                </a:ext>
              </a:extLst>
            </p:cNvPr>
            <p:cNvPicPr preferRelativeResize="0"/>
            <p:nvPr/>
          </p:nvPicPr>
          <p:blipFill rotWithShape="1">
            <a:blip r:embed="rId8">
              <a:alphaModFix/>
            </a:blip>
            <a:srcRect/>
            <a:stretch/>
          </p:blipFill>
          <p:spPr>
            <a:xfrm>
              <a:off x="6755725" y="6045681"/>
              <a:ext cx="1785691" cy="429889"/>
            </a:xfrm>
            <a:prstGeom prst="rect">
              <a:avLst/>
            </a:prstGeom>
            <a:noFill/>
            <a:ln>
              <a:noFill/>
            </a:ln>
          </p:spPr>
        </p:pic>
        <p:pic>
          <p:nvPicPr>
            <p:cNvPr id="18" name="Google Shape;168;p4" descr="A close up of a logo&#10;&#10;Description automatically generated">
              <a:extLst>
                <a:ext uri="{FF2B5EF4-FFF2-40B4-BE49-F238E27FC236}">
                  <a16:creationId xmlns:a16="http://schemas.microsoft.com/office/drawing/2014/main" id="{37A989EB-6B29-5D4D-B1D1-67742AD9D2FB}"/>
                </a:ext>
              </a:extLst>
            </p:cNvPr>
            <p:cNvPicPr preferRelativeResize="0"/>
            <p:nvPr/>
          </p:nvPicPr>
          <p:blipFill rotWithShape="1">
            <a:blip r:embed="rId9">
              <a:alphaModFix/>
            </a:blip>
            <a:srcRect/>
            <a:stretch/>
          </p:blipFill>
          <p:spPr>
            <a:xfrm>
              <a:off x="8800780" y="6071345"/>
              <a:ext cx="1548930" cy="368793"/>
            </a:xfrm>
            <a:prstGeom prst="rect">
              <a:avLst/>
            </a:prstGeom>
            <a:noFill/>
            <a:ln>
              <a:noFill/>
            </a:ln>
          </p:spPr>
        </p:pic>
        <p:pic>
          <p:nvPicPr>
            <p:cNvPr id="19" name="Google Shape;169;p4" descr="A picture containing food, drawing&#10;&#10;Description automatically generated">
              <a:extLst>
                <a:ext uri="{FF2B5EF4-FFF2-40B4-BE49-F238E27FC236}">
                  <a16:creationId xmlns:a16="http://schemas.microsoft.com/office/drawing/2014/main" id="{2D86E450-7D6D-E242-BC79-D1164838509C}"/>
                </a:ext>
              </a:extLst>
            </p:cNvPr>
            <p:cNvPicPr preferRelativeResize="0"/>
            <p:nvPr/>
          </p:nvPicPr>
          <p:blipFill rotWithShape="1">
            <a:blip r:embed="rId10">
              <a:alphaModFix/>
            </a:blip>
            <a:srcRect/>
            <a:stretch/>
          </p:blipFill>
          <p:spPr>
            <a:xfrm>
              <a:off x="3803961" y="6045681"/>
              <a:ext cx="2692400" cy="450977"/>
            </a:xfrm>
            <a:prstGeom prst="rect">
              <a:avLst/>
            </a:prstGeom>
            <a:noFill/>
            <a:ln>
              <a:noFill/>
            </a:ln>
          </p:spPr>
        </p:pic>
      </p:grpSp>
      <p:sp>
        <p:nvSpPr>
          <p:cNvPr id="20" name="Google Shape;245;g915661e1c8_0_117"/>
          <p:cNvSpPr txBox="1"/>
          <p:nvPr/>
        </p:nvSpPr>
        <p:spPr>
          <a:xfrm>
            <a:off x="285202" y="5163267"/>
            <a:ext cx="11321400" cy="536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CA" sz="2000" u="none" strike="noStrike" cap="none" dirty="0">
                <a:solidFill>
                  <a:schemeClr val="dk1"/>
                </a:solidFill>
                <a:highlight>
                  <a:srgbClr val="F9F9F9"/>
                </a:highlight>
                <a:latin typeface="Calibri" panose="020F0502020204030204" pitchFamily="34" charset="0"/>
                <a:ea typeface="Roboto"/>
                <a:cs typeface="Calibri" panose="020F0502020204030204" pitchFamily="34" charset="0"/>
                <a:sym typeface="Roboto"/>
                <a:hlinkClick r:id="rId11"/>
              </a:rPr>
              <a:t>VIDEO</a:t>
            </a:r>
            <a:r>
              <a:rPr lang="en-CA" sz="2000" u="none" strike="noStrike" cap="none" dirty="0">
                <a:solidFill>
                  <a:schemeClr val="dk1"/>
                </a:solidFill>
                <a:highlight>
                  <a:srgbClr val="F9F9F9"/>
                </a:highlight>
                <a:latin typeface="Calibri" panose="020F0502020204030204" pitchFamily="34" charset="0"/>
                <a:ea typeface="Roboto"/>
                <a:cs typeface="Calibri" panose="020F0502020204030204" pitchFamily="34" charset="0"/>
                <a:sym typeface="Roboto"/>
              </a:rPr>
              <a:t> </a:t>
            </a:r>
          </a:p>
          <a:p>
            <a:pPr marL="0" marR="0" lvl="0" indent="0" algn="l" rtl="0">
              <a:lnSpc>
                <a:spcPct val="115000"/>
              </a:lnSpc>
              <a:spcBef>
                <a:spcPts val="0"/>
              </a:spcBef>
              <a:spcAft>
                <a:spcPts val="0"/>
              </a:spcAft>
              <a:buClr>
                <a:schemeClr val="dk1"/>
              </a:buClr>
              <a:buSzPts val="1100"/>
              <a:buFont typeface="Arial"/>
              <a:buNone/>
            </a:pPr>
            <a:r>
              <a:rPr lang="en-CA" sz="2000" u="none" strike="noStrike" cap="none" dirty="0">
                <a:solidFill>
                  <a:schemeClr val="dk1"/>
                </a:solidFill>
                <a:highlight>
                  <a:srgbClr val="F9F9F9"/>
                </a:highlight>
                <a:latin typeface="Calibri" panose="020F0502020204030204" pitchFamily="34" charset="0"/>
                <a:ea typeface="Roboto"/>
                <a:cs typeface="Calibri" panose="020F0502020204030204" pitchFamily="34" charset="0"/>
                <a:sym typeface="Roboto"/>
              </a:rPr>
              <a:t>Source: Ontario College of Teachers</a:t>
            </a:r>
            <a:endParaRPr sz="2000" u="none" strike="noStrike" cap="none" dirty="0">
              <a:solidFill>
                <a:schemeClr val="dk1"/>
              </a:solidFill>
              <a:highlight>
                <a:srgbClr val="F9F9F9"/>
              </a:highlight>
              <a:latin typeface="Calibri" panose="020F0502020204030204" pitchFamily="34" charset="0"/>
              <a:ea typeface="Roboto"/>
              <a:cs typeface="Calibri" panose="020F0502020204030204" pitchFamily="34" charset="0"/>
              <a:sym typeface="Roboto"/>
            </a:endParaRPr>
          </a:p>
          <a:p>
            <a:pPr marL="0" marR="0" lvl="0" indent="0" algn="l" rtl="0">
              <a:lnSpc>
                <a:spcPct val="115000"/>
              </a:lnSpc>
              <a:spcBef>
                <a:spcPts val="0"/>
              </a:spcBef>
              <a:spcAft>
                <a:spcPts val="0"/>
              </a:spcAft>
              <a:buClr>
                <a:schemeClr val="dk1"/>
              </a:buClr>
              <a:buSzPts val="1100"/>
              <a:buFont typeface="Arial"/>
              <a:buNone/>
            </a:pPr>
            <a:r>
              <a:rPr lang="en-CA" sz="2000" u="none" strike="noStrike" cap="none" dirty="0">
                <a:solidFill>
                  <a:schemeClr val="dk1"/>
                </a:solidFill>
                <a:highlight>
                  <a:srgbClr val="F9F9F9"/>
                </a:highlight>
                <a:latin typeface="Calibri" panose="020F0502020204030204" pitchFamily="34" charset="0"/>
                <a:ea typeface="Roboto"/>
                <a:cs typeface="Calibri" panose="020F0502020204030204" pitchFamily="34" charset="0"/>
                <a:sym typeface="Roboto"/>
              </a:rPr>
              <a:t>Professional Advisory – Supporting Students’ Mental Health</a:t>
            </a:r>
            <a:endParaRPr sz="2000" u="none" strike="noStrike" cap="none" dirty="0">
              <a:solidFill>
                <a:schemeClr val="dk1"/>
              </a:solidFill>
              <a:highlight>
                <a:srgbClr val="F9F9F9"/>
              </a:highlight>
              <a:latin typeface="Calibri" panose="020F0502020204030204" pitchFamily="34" charset="0"/>
              <a:ea typeface="Roboto"/>
              <a:cs typeface="Calibri" panose="020F0502020204030204" pitchFamily="34" charset="0"/>
              <a:sym typeface="Roboto"/>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2"/>
                                        </p:tgtEl>
                                        <p:attrNameLst>
                                          <p:attrName>style.visibility</p:attrName>
                                        </p:attrNameLst>
                                      </p:cBhvr>
                                      <p:to>
                                        <p:strVal val="visible"/>
                                      </p:to>
                                    </p:set>
                                    <p:animEffect transition="in" filter="fade">
                                      <p:cBhvr>
                                        <p:cTn id="7" dur="1000"/>
                                        <p:tgtEl>
                                          <p:spTgt spid="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BBEDC2F2-3A4A-1E43-B0AE-887F9EA8635F}"/>
              </a:ext>
            </a:extLst>
          </p:cNvPr>
          <p:cNvPicPr>
            <a:picLocks noChangeAspect="1"/>
          </p:cNvPicPr>
          <p:nvPr/>
        </p:nvPicPr>
        <p:blipFill rotWithShape="1">
          <a:blip r:embed="rId3"/>
          <a:srcRect t="42518" b="32363"/>
          <a:stretch/>
        </p:blipFill>
        <p:spPr>
          <a:xfrm>
            <a:off x="1676205" y="3431129"/>
            <a:ext cx="9053714" cy="3223671"/>
          </a:xfrm>
          <a:prstGeom prst="rect">
            <a:avLst/>
          </a:prstGeom>
        </p:spPr>
      </p:pic>
      <p:sp>
        <p:nvSpPr>
          <p:cNvPr id="252" name="Google Shape;252;gad99e373d3_1_0"/>
          <p:cNvSpPr txBox="1"/>
          <p:nvPr/>
        </p:nvSpPr>
        <p:spPr>
          <a:xfrm>
            <a:off x="671516" y="1851858"/>
            <a:ext cx="10636337" cy="1891469"/>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400"/>
              <a:buFont typeface="Arial"/>
              <a:buNone/>
            </a:pPr>
            <a:r>
              <a:rPr lang="en-CA" sz="3200" dirty="0">
                <a:solidFill>
                  <a:schemeClr val="dk1"/>
                </a:solidFill>
                <a:latin typeface="Calibri"/>
                <a:ea typeface="Calibri"/>
                <a:cs typeface="Calibri"/>
                <a:sym typeface="Calibri"/>
              </a:rPr>
              <a:t>S</a:t>
            </a:r>
            <a:r>
              <a:rPr lang="en-CA" sz="3200" dirty="0">
                <a:solidFill>
                  <a:schemeClr val="dk1"/>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chools play an increasingly important role in </a:t>
            </a:r>
            <a:r>
              <a:rPr lang="en-CA" sz="3200" dirty="0">
                <a:solidFill>
                  <a:schemeClr val="dk1"/>
                </a:solidFill>
                <a:latin typeface="Calibri"/>
                <a:ea typeface="Calibri"/>
                <a:cs typeface="Calibri"/>
                <a:sym typeface="Calibri"/>
              </a:rPr>
              <a:t>promoting mental health for all students to inspire hope, belonging, meaning and purpose. School leadership makes a difference</a:t>
            </a:r>
            <a:r>
              <a:rPr lang="en-CA" sz="3200" i="1" dirty="0">
                <a:solidFill>
                  <a:schemeClr val="dk1"/>
                </a:solidFill>
                <a:latin typeface="Calibri"/>
                <a:ea typeface="Calibri"/>
                <a:cs typeface="Calibri"/>
                <a:sym typeface="Calibri"/>
              </a:rPr>
              <a:t>.</a:t>
            </a:r>
            <a:endParaRPr sz="3200" i="1" dirty="0">
              <a:solidFill>
                <a:schemeClr val="dk1"/>
              </a:solidFill>
              <a:latin typeface="Calibri"/>
              <a:ea typeface="Calibri"/>
              <a:cs typeface="Calibri"/>
              <a:sym typeface="Calibri"/>
            </a:endParaRPr>
          </a:p>
          <a:p>
            <a:pPr marL="0" lvl="0" indent="0" algn="ctr" rtl="0">
              <a:spcBef>
                <a:spcPts val="0"/>
              </a:spcBef>
              <a:spcAft>
                <a:spcPts val="0"/>
              </a:spcAft>
              <a:buClr>
                <a:schemeClr val="dk1"/>
              </a:buClr>
              <a:buSzPts val="1400"/>
              <a:buFont typeface="Arial"/>
              <a:buNone/>
            </a:pPr>
            <a:endParaRPr sz="3200" dirty="0">
              <a:solidFill>
                <a:schemeClr val="dk1"/>
              </a:solidFill>
              <a:latin typeface="Calibri"/>
              <a:ea typeface="Calibri"/>
              <a:cs typeface="Calibri"/>
              <a:sym typeface="Calibri"/>
            </a:endParaRPr>
          </a:p>
        </p:txBody>
      </p:sp>
      <p:pic>
        <p:nvPicPr>
          <p:cNvPr id="15" name="Google Shape;164;p4">
            <a:extLst>
              <a:ext uri="{FF2B5EF4-FFF2-40B4-BE49-F238E27FC236}">
                <a16:creationId xmlns:a16="http://schemas.microsoft.com/office/drawing/2014/main" id="{9C1789F9-10C2-CE47-BD80-0C707DA12174}"/>
              </a:ext>
            </a:extLst>
          </p:cNvPr>
          <p:cNvPicPr preferRelativeResize="0"/>
          <p:nvPr/>
        </p:nvPicPr>
        <p:blipFill rotWithShape="1">
          <a:blip r:embed="rId4">
            <a:alphaModFix/>
          </a:blip>
          <a:srcRect/>
          <a:stretch/>
        </p:blipFill>
        <p:spPr>
          <a:xfrm>
            <a:off x="0" y="6654800"/>
            <a:ext cx="12192000" cy="203200"/>
          </a:xfrm>
          <a:prstGeom prst="rect">
            <a:avLst/>
          </a:prstGeom>
          <a:noFill/>
          <a:ln>
            <a:noFill/>
          </a:ln>
        </p:spPr>
      </p:pic>
      <p:grpSp>
        <p:nvGrpSpPr>
          <p:cNvPr id="16" name="Google Shape;165;p4">
            <a:extLst>
              <a:ext uri="{FF2B5EF4-FFF2-40B4-BE49-F238E27FC236}">
                <a16:creationId xmlns:a16="http://schemas.microsoft.com/office/drawing/2014/main" id="{86566AE8-E333-F74C-B939-2A71DB08E8B2}"/>
              </a:ext>
            </a:extLst>
          </p:cNvPr>
          <p:cNvGrpSpPr/>
          <p:nvPr/>
        </p:nvGrpSpPr>
        <p:grpSpPr>
          <a:xfrm>
            <a:off x="8458199" y="6290760"/>
            <a:ext cx="3416211" cy="205897"/>
            <a:chOff x="3803961" y="6010248"/>
            <a:chExt cx="8070450" cy="486410"/>
          </a:xfrm>
        </p:grpSpPr>
        <p:pic>
          <p:nvPicPr>
            <p:cNvPr id="17" name="Google Shape;166;p4">
              <a:extLst>
                <a:ext uri="{FF2B5EF4-FFF2-40B4-BE49-F238E27FC236}">
                  <a16:creationId xmlns:a16="http://schemas.microsoft.com/office/drawing/2014/main" id="{A014A8AC-2D01-5D4F-87B4-179CBD7B3768}"/>
                </a:ext>
              </a:extLst>
            </p:cNvPr>
            <p:cNvPicPr preferRelativeResize="0"/>
            <p:nvPr/>
          </p:nvPicPr>
          <p:blipFill rotWithShape="1">
            <a:blip r:embed="rId5">
              <a:alphaModFix/>
            </a:blip>
            <a:srcRect/>
            <a:stretch/>
          </p:blipFill>
          <p:spPr>
            <a:xfrm>
              <a:off x="10609074" y="6010248"/>
              <a:ext cx="1265337" cy="429890"/>
            </a:xfrm>
            <a:prstGeom prst="rect">
              <a:avLst/>
            </a:prstGeom>
            <a:noFill/>
            <a:ln>
              <a:noFill/>
            </a:ln>
          </p:spPr>
        </p:pic>
        <p:pic>
          <p:nvPicPr>
            <p:cNvPr id="18" name="Google Shape;167;p4">
              <a:extLst>
                <a:ext uri="{FF2B5EF4-FFF2-40B4-BE49-F238E27FC236}">
                  <a16:creationId xmlns:a16="http://schemas.microsoft.com/office/drawing/2014/main" id="{FB8B07F6-8CD9-D047-B26E-713FB261C5B2}"/>
                </a:ext>
              </a:extLst>
            </p:cNvPr>
            <p:cNvPicPr preferRelativeResize="0"/>
            <p:nvPr/>
          </p:nvPicPr>
          <p:blipFill rotWithShape="1">
            <a:blip r:embed="rId6">
              <a:alphaModFix/>
            </a:blip>
            <a:srcRect/>
            <a:stretch/>
          </p:blipFill>
          <p:spPr>
            <a:xfrm>
              <a:off x="6755725" y="6045681"/>
              <a:ext cx="1785691" cy="429889"/>
            </a:xfrm>
            <a:prstGeom prst="rect">
              <a:avLst/>
            </a:prstGeom>
            <a:noFill/>
            <a:ln>
              <a:noFill/>
            </a:ln>
          </p:spPr>
        </p:pic>
        <p:pic>
          <p:nvPicPr>
            <p:cNvPr id="19" name="Google Shape;168;p4" descr="A close up of a logo&#10;&#10;Description automatically generated">
              <a:extLst>
                <a:ext uri="{FF2B5EF4-FFF2-40B4-BE49-F238E27FC236}">
                  <a16:creationId xmlns:a16="http://schemas.microsoft.com/office/drawing/2014/main" id="{4AF859D9-DF2D-2247-A0B7-D343EF8C3F49}"/>
                </a:ext>
              </a:extLst>
            </p:cNvPr>
            <p:cNvPicPr preferRelativeResize="0"/>
            <p:nvPr/>
          </p:nvPicPr>
          <p:blipFill rotWithShape="1">
            <a:blip r:embed="rId7">
              <a:alphaModFix/>
            </a:blip>
            <a:srcRect/>
            <a:stretch/>
          </p:blipFill>
          <p:spPr>
            <a:xfrm>
              <a:off x="8800780" y="6071345"/>
              <a:ext cx="1548930" cy="368793"/>
            </a:xfrm>
            <a:prstGeom prst="rect">
              <a:avLst/>
            </a:prstGeom>
            <a:noFill/>
            <a:ln>
              <a:noFill/>
            </a:ln>
          </p:spPr>
        </p:pic>
        <p:pic>
          <p:nvPicPr>
            <p:cNvPr id="20" name="Google Shape;169;p4" descr="A picture containing food, drawing&#10;&#10;Description automatically generated">
              <a:extLst>
                <a:ext uri="{FF2B5EF4-FFF2-40B4-BE49-F238E27FC236}">
                  <a16:creationId xmlns:a16="http://schemas.microsoft.com/office/drawing/2014/main" id="{0BAB3315-C97F-144E-A2E9-6C0C313E66F4}"/>
                </a:ext>
              </a:extLst>
            </p:cNvPr>
            <p:cNvPicPr preferRelativeResize="0"/>
            <p:nvPr/>
          </p:nvPicPr>
          <p:blipFill rotWithShape="1">
            <a:blip r:embed="rId8">
              <a:alphaModFix/>
            </a:blip>
            <a:srcRect/>
            <a:stretch/>
          </p:blipFill>
          <p:spPr>
            <a:xfrm>
              <a:off x="3803961" y="6045681"/>
              <a:ext cx="2692400" cy="450977"/>
            </a:xfrm>
            <a:prstGeom prst="rect">
              <a:avLst/>
            </a:prstGeom>
            <a:noFill/>
            <a:ln>
              <a:noFill/>
            </a:ln>
          </p:spPr>
        </p:pic>
      </p:grpSp>
      <p:sp>
        <p:nvSpPr>
          <p:cNvPr id="21" name="Google Shape;241;g915661e1c8_0_117">
            <a:extLst>
              <a:ext uri="{FF2B5EF4-FFF2-40B4-BE49-F238E27FC236}">
                <a16:creationId xmlns:a16="http://schemas.microsoft.com/office/drawing/2014/main" id="{640D6B01-AAB9-9446-930B-A211DADF7185}"/>
              </a:ext>
            </a:extLst>
          </p:cNvPr>
          <p:cNvSpPr/>
          <p:nvPr/>
        </p:nvSpPr>
        <p:spPr>
          <a:xfrm>
            <a:off x="0" y="-19675"/>
            <a:ext cx="12192000" cy="1490150"/>
          </a:xfrm>
          <a:prstGeom prst="rect">
            <a:avLst/>
          </a:prstGeom>
          <a:solidFill>
            <a:srgbClr val="351C7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14" name="Picture 13" descr="A picture containing text&#10;&#10;Description automatically generated">
            <a:extLst>
              <a:ext uri="{FF2B5EF4-FFF2-40B4-BE49-F238E27FC236}">
                <a16:creationId xmlns:a16="http://schemas.microsoft.com/office/drawing/2014/main" id="{F0C40E0C-C366-AC4B-ABCE-ED348B8AA08B}"/>
              </a:ext>
            </a:extLst>
          </p:cNvPr>
          <p:cNvPicPr>
            <a:picLocks noChangeAspect="1"/>
          </p:cNvPicPr>
          <p:nvPr/>
        </p:nvPicPr>
        <p:blipFill rotWithShape="1">
          <a:blip r:embed="rId3"/>
          <a:srcRect l="11654" r="11181"/>
          <a:stretch/>
        </p:blipFill>
        <p:spPr>
          <a:xfrm>
            <a:off x="0" y="1454146"/>
            <a:ext cx="4029482" cy="5221882"/>
          </a:xfrm>
          <a:prstGeom prst="rect">
            <a:avLst/>
          </a:prstGeom>
        </p:spPr>
      </p:pic>
      <p:sp>
        <p:nvSpPr>
          <p:cNvPr id="15" name="Google Shape;261;gad99e373d3_1_63">
            <a:extLst>
              <a:ext uri="{FF2B5EF4-FFF2-40B4-BE49-F238E27FC236}">
                <a16:creationId xmlns:a16="http://schemas.microsoft.com/office/drawing/2014/main" id="{F3079E66-3241-184D-ABDD-429FE5C6609F}"/>
              </a:ext>
            </a:extLst>
          </p:cNvPr>
          <p:cNvSpPr txBox="1"/>
          <p:nvPr/>
        </p:nvSpPr>
        <p:spPr>
          <a:xfrm>
            <a:off x="4368793" y="1980000"/>
            <a:ext cx="7712800" cy="3846300"/>
          </a:xfrm>
          <a:prstGeom prst="rect">
            <a:avLst/>
          </a:prstGeom>
          <a:noFill/>
          <a:ln>
            <a:noFill/>
          </a:ln>
        </p:spPr>
        <p:txBody>
          <a:bodyPr spcFirstLastPara="1" wrap="square" lIns="91425" tIns="91425" rIns="91425" bIns="91425" anchor="t" anchorCtr="0">
            <a:noAutofit/>
          </a:bodyPr>
          <a:lstStyle/>
          <a:p>
            <a:pPr marL="0" lvl="0" indent="0" algn="l" rtl="0">
              <a:lnSpc>
                <a:spcPct val="120000"/>
              </a:lnSpc>
              <a:spcBef>
                <a:spcPts val="1400"/>
              </a:spcBef>
              <a:spcAft>
                <a:spcPts val="0"/>
              </a:spcAft>
              <a:buNone/>
            </a:pPr>
            <a:r>
              <a:rPr lang="en-CA" sz="2800" b="1" dirty="0">
                <a:solidFill>
                  <a:srgbClr val="2F2F2F"/>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
                  </a:ext>
                </a:extLst>
              </a:rPr>
              <a:t>1. Visible commitment from leaders</a:t>
            </a:r>
            <a:endParaRPr sz="2800" b="1" dirty="0">
              <a:solidFill>
                <a:srgbClr val="2F2F2F"/>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1"/>
                </a:ext>
              </a:extLst>
            </a:endParaRPr>
          </a:p>
          <a:p>
            <a:pPr marL="0" lvl="0" indent="0" algn="l" rtl="0">
              <a:lnSpc>
                <a:spcPct val="120000"/>
              </a:lnSpc>
              <a:spcBef>
                <a:spcPts val="1400"/>
              </a:spcBef>
              <a:spcAft>
                <a:spcPts val="0"/>
              </a:spcAft>
              <a:buNone/>
            </a:pPr>
            <a:r>
              <a:rPr lang="en-CA" sz="2800" dirty="0">
                <a:solidFill>
                  <a:srgbClr val="2F2F2F"/>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2"/>
                  </a:ext>
                </a:extLst>
              </a:rPr>
              <a:t>2. Active Mental Health Leadership Team</a:t>
            </a:r>
            <a:endParaRPr sz="2800" dirty="0">
              <a:solidFill>
                <a:srgbClr val="2F2F2F"/>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3"/>
                </a:ext>
              </a:extLst>
            </a:endParaRPr>
          </a:p>
          <a:p>
            <a:pPr marL="0" lvl="0" indent="0" algn="l" rtl="0">
              <a:lnSpc>
                <a:spcPct val="120000"/>
              </a:lnSpc>
              <a:spcBef>
                <a:spcPts val="1400"/>
              </a:spcBef>
              <a:spcAft>
                <a:spcPts val="0"/>
              </a:spcAft>
              <a:buNone/>
            </a:pPr>
            <a:r>
              <a:rPr lang="en-CA" sz="2800" dirty="0">
                <a:solidFill>
                  <a:srgbClr val="2F2F2F"/>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
                  </a:ext>
                </a:extLst>
              </a:rPr>
              <a:t>3. Clear and focused vision</a:t>
            </a:r>
            <a:endParaRPr sz="2800" dirty="0">
              <a:solidFill>
                <a:srgbClr val="2F2F2F"/>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endParaRPr>
          </a:p>
          <a:p>
            <a:pPr marL="0" lvl="0" indent="0" algn="l" rtl="0">
              <a:lnSpc>
                <a:spcPct val="120000"/>
              </a:lnSpc>
              <a:spcBef>
                <a:spcPts val="1400"/>
              </a:spcBef>
              <a:spcAft>
                <a:spcPts val="0"/>
              </a:spcAft>
              <a:buNone/>
            </a:pPr>
            <a:r>
              <a:rPr lang="en-CA" sz="2800" b="1" dirty="0">
                <a:solidFill>
                  <a:srgbClr val="2F2F2F"/>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6"/>
                  </a:ext>
                </a:extLst>
              </a:rPr>
              <a:t>4. Strong communication and shared language</a:t>
            </a:r>
            <a:endParaRPr sz="2800" b="1" dirty="0">
              <a:solidFill>
                <a:srgbClr val="2F2F2F"/>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7"/>
                </a:ext>
              </a:extLst>
            </a:endParaRPr>
          </a:p>
          <a:p>
            <a:pPr marL="0" lvl="0" indent="0" algn="l" rtl="0">
              <a:lnSpc>
                <a:spcPct val="120000"/>
              </a:lnSpc>
              <a:spcBef>
                <a:spcPts val="1400"/>
              </a:spcBef>
              <a:spcAft>
                <a:spcPts val="0"/>
              </a:spcAft>
              <a:buNone/>
            </a:pPr>
            <a:r>
              <a:rPr lang="en-CA" sz="2800" dirty="0">
                <a:solidFill>
                  <a:srgbClr val="2F2F2F"/>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8"/>
                  </a:ext>
                </a:extLst>
              </a:rPr>
              <a:t>5. Routine assessment of need and capacity</a:t>
            </a:r>
            <a:endParaRPr sz="2800" dirty="0">
              <a:solidFill>
                <a:srgbClr val="2F2F2F"/>
              </a:solidFill>
              <a:latin typeface="Calibri"/>
              <a:ea typeface="Calibri"/>
              <a:cs typeface="Calibri"/>
              <a:sym typeface="Calibri"/>
            </a:endParaRPr>
          </a:p>
          <a:p>
            <a:pPr marL="0" lvl="0" indent="0" algn="l" rtl="0">
              <a:lnSpc>
                <a:spcPct val="115000"/>
              </a:lnSpc>
              <a:spcBef>
                <a:spcPts val="400"/>
              </a:spcBef>
              <a:spcAft>
                <a:spcPts val="0"/>
              </a:spcAft>
              <a:buNone/>
            </a:pPr>
            <a:endParaRPr sz="1200" dirty="0">
              <a:solidFill>
                <a:srgbClr val="2F2F2F"/>
              </a:solidFill>
              <a:highlight>
                <a:srgbClr val="FFFFFF"/>
              </a:highlight>
              <a:latin typeface="Roboto"/>
              <a:ea typeface="Roboto"/>
              <a:cs typeface="Roboto"/>
              <a:sym typeface="Roboto"/>
            </a:endParaRPr>
          </a:p>
          <a:p>
            <a:pPr marL="0" lvl="0" indent="0" algn="l" rtl="0">
              <a:lnSpc>
                <a:spcPct val="120000"/>
              </a:lnSpc>
              <a:spcBef>
                <a:spcPts val="1400"/>
              </a:spcBef>
              <a:spcAft>
                <a:spcPts val="0"/>
              </a:spcAft>
              <a:buNone/>
            </a:pPr>
            <a:endParaRPr sz="1300" dirty="0">
              <a:solidFill>
                <a:srgbClr val="2F2F2F"/>
              </a:solidFill>
              <a:highlight>
                <a:srgbClr val="FFFFFF"/>
              </a:highlight>
            </a:endParaRPr>
          </a:p>
          <a:p>
            <a:pPr marL="0" lvl="0" indent="0" algn="l" rtl="0">
              <a:lnSpc>
                <a:spcPct val="115000"/>
              </a:lnSpc>
              <a:spcBef>
                <a:spcPts val="400"/>
              </a:spcBef>
              <a:spcAft>
                <a:spcPts val="1200"/>
              </a:spcAft>
              <a:buNone/>
            </a:pPr>
            <a:endParaRPr sz="1200" dirty="0">
              <a:solidFill>
                <a:srgbClr val="2F2F2F"/>
              </a:solidFill>
              <a:highlight>
                <a:srgbClr val="FFFFFF"/>
              </a:highlight>
              <a:latin typeface="Roboto"/>
              <a:ea typeface="Roboto"/>
              <a:cs typeface="Roboto"/>
              <a:sym typeface="Roboto"/>
            </a:endParaRPr>
          </a:p>
        </p:txBody>
      </p:sp>
      <p:sp>
        <p:nvSpPr>
          <p:cNvPr id="13" name="Google Shape;241;g915661e1c8_0_117">
            <a:extLst>
              <a:ext uri="{FF2B5EF4-FFF2-40B4-BE49-F238E27FC236}">
                <a16:creationId xmlns:a16="http://schemas.microsoft.com/office/drawing/2014/main" id="{B7B1591C-F095-5D4E-A62C-2128755466AE}"/>
              </a:ext>
            </a:extLst>
          </p:cNvPr>
          <p:cNvSpPr/>
          <p:nvPr/>
        </p:nvSpPr>
        <p:spPr>
          <a:xfrm>
            <a:off x="0" y="-19675"/>
            <a:ext cx="12191999" cy="1490150"/>
          </a:xfrm>
          <a:prstGeom prst="rect">
            <a:avLst/>
          </a:prstGeom>
          <a:solidFill>
            <a:srgbClr val="351C7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8" name="Google Shape;258;gad99e373d3_1_63"/>
          <p:cNvSpPr txBox="1"/>
          <p:nvPr/>
        </p:nvSpPr>
        <p:spPr>
          <a:xfrm>
            <a:off x="7008850" y="439475"/>
            <a:ext cx="3683700" cy="2253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CA" sz="2400" b="1" i="0" u="none" strike="noStrike" cap="none">
                <a:solidFill>
                  <a:srgbClr val="000000"/>
                </a:solidFill>
                <a:latin typeface="Calibri"/>
                <a:ea typeface="Calibri"/>
                <a:cs typeface="Calibri"/>
                <a:sym typeface="Calibri"/>
              </a:rPr>
              <a:t> </a:t>
            </a:r>
            <a:endParaRPr sz="2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rgbClr val="000000"/>
              </a:solidFill>
              <a:latin typeface="Arial"/>
              <a:ea typeface="Arial"/>
              <a:cs typeface="Arial"/>
              <a:sym typeface="Arial"/>
            </a:endParaRPr>
          </a:p>
        </p:txBody>
      </p:sp>
      <p:sp>
        <p:nvSpPr>
          <p:cNvPr id="262" name="Google Shape;262;gad99e373d3_1_63"/>
          <p:cNvSpPr txBox="1"/>
          <p:nvPr/>
        </p:nvSpPr>
        <p:spPr>
          <a:xfrm>
            <a:off x="1088575" y="460696"/>
            <a:ext cx="9503100" cy="813672"/>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CA" sz="3600" b="1" dirty="0">
                <a:solidFill>
                  <a:schemeClr val="bg1"/>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9"/>
                  </a:ext>
                </a:extLst>
              </a:rPr>
              <a:t>Top 10 Organizational Conditions</a:t>
            </a:r>
            <a:r>
              <a:rPr lang="en-CA" sz="3200" b="1" dirty="0">
                <a:solidFill>
                  <a:schemeClr val="bg1"/>
                </a:solidFill>
                <a:latin typeface="Calibri"/>
                <a:ea typeface="Calibri"/>
                <a:cs typeface="Calibri"/>
                <a:sym typeface="Calibri"/>
              </a:rPr>
              <a:t> </a:t>
            </a:r>
            <a:r>
              <a:rPr lang="en-CA" sz="2000" dirty="0">
                <a:solidFill>
                  <a:schemeClr val="bg1"/>
                </a:solidFill>
                <a:latin typeface="Calibri"/>
                <a:ea typeface="Calibri"/>
                <a:cs typeface="Calibri"/>
                <a:sym typeface="Calibri"/>
              </a:rPr>
              <a:t>(page 1 of 2) </a:t>
            </a:r>
            <a:endParaRPr sz="2000" dirty="0">
              <a:solidFill>
                <a:schemeClr val="bg1"/>
              </a:solidFill>
            </a:endParaRPr>
          </a:p>
        </p:txBody>
      </p:sp>
      <p:pic>
        <p:nvPicPr>
          <p:cNvPr id="7" name="Google Shape;164;p4">
            <a:extLst>
              <a:ext uri="{FF2B5EF4-FFF2-40B4-BE49-F238E27FC236}">
                <a16:creationId xmlns:a16="http://schemas.microsoft.com/office/drawing/2014/main" id="{56DE1386-2C9F-3F4B-83EE-F0D76C70E63D}"/>
              </a:ext>
            </a:extLst>
          </p:cNvPr>
          <p:cNvPicPr preferRelativeResize="0"/>
          <p:nvPr/>
        </p:nvPicPr>
        <p:blipFill rotWithShape="1">
          <a:blip r:embed="rId4">
            <a:alphaModFix/>
          </a:blip>
          <a:srcRect/>
          <a:stretch/>
        </p:blipFill>
        <p:spPr>
          <a:xfrm>
            <a:off x="0" y="6654800"/>
            <a:ext cx="12192000" cy="203200"/>
          </a:xfrm>
          <a:prstGeom prst="rect">
            <a:avLst/>
          </a:prstGeom>
          <a:noFill/>
          <a:ln>
            <a:noFill/>
          </a:ln>
        </p:spPr>
      </p:pic>
      <p:grpSp>
        <p:nvGrpSpPr>
          <p:cNvPr id="8" name="Google Shape;165;p4">
            <a:extLst>
              <a:ext uri="{FF2B5EF4-FFF2-40B4-BE49-F238E27FC236}">
                <a16:creationId xmlns:a16="http://schemas.microsoft.com/office/drawing/2014/main" id="{AD14E0AD-A89A-8D4C-B0E4-122E8FAB92A8}"/>
              </a:ext>
            </a:extLst>
          </p:cNvPr>
          <p:cNvGrpSpPr/>
          <p:nvPr/>
        </p:nvGrpSpPr>
        <p:grpSpPr>
          <a:xfrm>
            <a:off x="8458199" y="6290760"/>
            <a:ext cx="3416211" cy="205897"/>
            <a:chOff x="3803961" y="6010248"/>
            <a:chExt cx="8070450" cy="486410"/>
          </a:xfrm>
        </p:grpSpPr>
        <p:pic>
          <p:nvPicPr>
            <p:cNvPr id="9" name="Google Shape;166;p4">
              <a:extLst>
                <a:ext uri="{FF2B5EF4-FFF2-40B4-BE49-F238E27FC236}">
                  <a16:creationId xmlns:a16="http://schemas.microsoft.com/office/drawing/2014/main" id="{D94775E3-5CD7-F541-89FD-2FBF6617A1F6}"/>
                </a:ext>
              </a:extLst>
            </p:cNvPr>
            <p:cNvPicPr preferRelativeResize="0"/>
            <p:nvPr/>
          </p:nvPicPr>
          <p:blipFill rotWithShape="1">
            <a:blip r:embed="rId5">
              <a:alphaModFix/>
            </a:blip>
            <a:srcRect/>
            <a:stretch/>
          </p:blipFill>
          <p:spPr>
            <a:xfrm>
              <a:off x="10609074" y="6010248"/>
              <a:ext cx="1265337" cy="429890"/>
            </a:xfrm>
            <a:prstGeom prst="rect">
              <a:avLst/>
            </a:prstGeom>
            <a:noFill/>
            <a:ln>
              <a:noFill/>
            </a:ln>
          </p:spPr>
        </p:pic>
        <p:pic>
          <p:nvPicPr>
            <p:cNvPr id="10" name="Google Shape;167;p4">
              <a:extLst>
                <a:ext uri="{FF2B5EF4-FFF2-40B4-BE49-F238E27FC236}">
                  <a16:creationId xmlns:a16="http://schemas.microsoft.com/office/drawing/2014/main" id="{D7AAF685-D8C4-9243-BAF5-368E465E07E7}"/>
                </a:ext>
              </a:extLst>
            </p:cNvPr>
            <p:cNvPicPr preferRelativeResize="0"/>
            <p:nvPr/>
          </p:nvPicPr>
          <p:blipFill rotWithShape="1">
            <a:blip r:embed="rId6">
              <a:alphaModFix/>
            </a:blip>
            <a:srcRect/>
            <a:stretch/>
          </p:blipFill>
          <p:spPr>
            <a:xfrm>
              <a:off x="6755725" y="6045681"/>
              <a:ext cx="1785691" cy="429889"/>
            </a:xfrm>
            <a:prstGeom prst="rect">
              <a:avLst/>
            </a:prstGeom>
            <a:noFill/>
            <a:ln>
              <a:noFill/>
            </a:ln>
          </p:spPr>
        </p:pic>
        <p:pic>
          <p:nvPicPr>
            <p:cNvPr id="11" name="Google Shape;168;p4" descr="A close up of a logo&#10;&#10;Description automatically generated">
              <a:extLst>
                <a:ext uri="{FF2B5EF4-FFF2-40B4-BE49-F238E27FC236}">
                  <a16:creationId xmlns:a16="http://schemas.microsoft.com/office/drawing/2014/main" id="{9CBB9BAD-B2EC-2A4E-BF57-19BD37BC3BA7}"/>
                </a:ext>
              </a:extLst>
            </p:cNvPr>
            <p:cNvPicPr preferRelativeResize="0"/>
            <p:nvPr/>
          </p:nvPicPr>
          <p:blipFill rotWithShape="1">
            <a:blip r:embed="rId7">
              <a:alphaModFix/>
            </a:blip>
            <a:srcRect/>
            <a:stretch/>
          </p:blipFill>
          <p:spPr>
            <a:xfrm>
              <a:off x="8800780" y="6071345"/>
              <a:ext cx="1548930" cy="368793"/>
            </a:xfrm>
            <a:prstGeom prst="rect">
              <a:avLst/>
            </a:prstGeom>
            <a:noFill/>
            <a:ln>
              <a:noFill/>
            </a:ln>
          </p:spPr>
        </p:pic>
        <p:pic>
          <p:nvPicPr>
            <p:cNvPr id="12" name="Google Shape;169;p4" descr="A picture containing food, drawing&#10;&#10;Description automatically generated">
              <a:extLst>
                <a:ext uri="{FF2B5EF4-FFF2-40B4-BE49-F238E27FC236}">
                  <a16:creationId xmlns:a16="http://schemas.microsoft.com/office/drawing/2014/main" id="{FF47039A-EA4C-DB46-89F9-379DFEDD6D2E}"/>
                </a:ext>
              </a:extLst>
            </p:cNvPr>
            <p:cNvPicPr preferRelativeResize="0"/>
            <p:nvPr/>
          </p:nvPicPr>
          <p:blipFill rotWithShape="1">
            <a:blip r:embed="rId8">
              <a:alphaModFix/>
            </a:blip>
            <a:srcRect/>
            <a:stretch/>
          </p:blipFill>
          <p:spPr>
            <a:xfrm>
              <a:off x="3803961" y="6045681"/>
              <a:ext cx="2692400" cy="450977"/>
            </a:xfrm>
            <a:prstGeom prst="rect">
              <a:avLst/>
            </a:prstGeom>
            <a:noFill/>
            <a:ln>
              <a:noFill/>
            </a:ln>
          </p:spPr>
        </p:pic>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12" name="Picture 11" descr="A picture containing building, photo, sitting, front&#10;&#10;Description automatically generated">
            <a:extLst>
              <a:ext uri="{FF2B5EF4-FFF2-40B4-BE49-F238E27FC236}">
                <a16:creationId xmlns:a16="http://schemas.microsoft.com/office/drawing/2014/main" id="{BD95D3E6-C84E-4249-8511-0520A82E32D3}"/>
              </a:ext>
            </a:extLst>
          </p:cNvPr>
          <p:cNvPicPr>
            <a:picLocks noChangeAspect="1"/>
          </p:cNvPicPr>
          <p:nvPr/>
        </p:nvPicPr>
        <p:blipFill rotWithShape="1">
          <a:blip r:embed="rId3"/>
          <a:srcRect l="6957" r="12866"/>
          <a:stretch/>
        </p:blipFill>
        <p:spPr>
          <a:xfrm>
            <a:off x="-1" y="1451148"/>
            <a:ext cx="4066407" cy="5203652"/>
          </a:xfrm>
          <a:prstGeom prst="rect">
            <a:avLst/>
          </a:prstGeom>
        </p:spPr>
      </p:pic>
      <p:sp>
        <p:nvSpPr>
          <p:cNvPr id="13" name="Google Shape;269;gad99e373d3_1_72">
            <a:extLst>
              <a:ext uri="{FF2B5EF4-FFF2-40B4-BE49-F238E27FC236}">
                <a16:creationId xmlns:a16="http://schemas.microsoft.com/office/drawing/2014/main" id="{B67EA4A9-C373-7F41-A317-C0E59E1C4DD1}"/>
              </a:ext>
            </a:extLst>
          </p:cNvPr>
          <p:cNvSpPr txBox="1"/>
          <p:nvPr/>
        </p:nvSpPr>
        <p:spPr>
          <a:xfrm>
            <a:off x="4307624" y="1935443"/>
            <a:ext cx="7725217" cy="4820957"/>
          </a:xfrm>
          <a:prstGeom prst="rect">
            <a:avLst/>
          </a:prstGeom>
          <a:noFill/>
          <a:ln>
            <a:noFill/>
          </a:ln>
        </p:spPr>
        <p:txBody>
          <a:bodyPr spcFirstLastPara="1" wrap="square" lIns="91425" tIns="91425" rIns="91425" bIns="91425" anchor="t" anchorCtr="0">
            <a:noAutofit/>
          </a:bodyPr>
          <a:lstStyle/>
          <a:p>
            <a:pPr marL="0" lvl="0" indent="0" algn="l" rtl="0">
              <a:lnSpc>
                <a:spcPct val="120000"/>
              </a:lnSpc>
              <a:spcBef>
                <a:spcPts val="1400"/>
              </a:spcBef>
              <a:spcAft>
                <a:spcPts val="0"/>
              </a:spcAft>
              <a:buClr>
                <a:schemeClr val="dk1"/>
              </a:buClr>
              <a:buSzPts val="1100"/>
              <a:buFont typeface="Arial"/>
              <a:buNone/>
            </a:pPr>
            <a:r>
              <a:rPr lang="en-CA" sz="2800" dirty="0">
                <a:solidFill>
                  <a:srgbClr val="2F2F2F"/>
                </a:solidFill>
                <a:highlight>
                  <a:srgbClr val="FFFFFF"/>
                </a:highlight>
                <a:latin typeface="Calibri"/>
                <a:ea typeface="Calibri"/>
                <a:cs typeface="Calibri"/>
                <a:sym typeface="Calibri"/>
              </a:rPr>
              <a:t>6. Standard processes and protocols</a:t>
            </a:r>
            <a:endParaRPr sz="2800" dirty="0">
              <a:solidFill>
                <a:srgbClr val="2F2F2F"/>
              </a:solidFill>
              <a:highlight>
                <a:srgbClr val="FFFFFF"/>
              </a:highlight>
              <a:latin typeface="Calibri"/>
              <a:ea typeface="Calibri"/>
              <a:cs typeface="Calibri"/>
              <a:sym typeface="Calibri"/>
            </a:endParaRPr>
          </a:p>
          <a:p>
            <a:pPr marL="0" lvl="0" indent="0" algn="l" rtl="0">
              <a:lnSpc>
                <a:spcPct val="120000"/>
              </a:lnSpc>
              <a:spcBef>
                <a:spcPts val="1400"/>
              </a:spcBef>
              <a:spcAft>
                <a:spcPts val="0"/>
              </a:spcAft>
              <a:buClr>
                <a:schemeClr val="dk1"/>
              </a:buClr>
              <a:buSzPts val="1100"/>
              <a:buFont typeface="Arial"/>
              <a:buNone/>
            </a:pPr>
            <a:r>
              <a:rPr lang="en-CA" sz="2800" b="1" dirty="0">
                <a:solidFill>
                  <a:srgbClr val="2F2F2F"/>
                </a:solidFill>
                <a:highlight>
                  <a:srgbClr val="FFFFFF"/>
                </a:highlight>
                <a:latin typeface="Calibri"/>
                <a:ea typeface="Calibri"/>
                <a:cs typeface="Calibri"/>
                <a:sym typeface="Calibri"/>
              </a:rPr>
              <a:t>7. Systematic professional learning and training</a:t>
            </a:r>
            <a:endParaRPr sz="2800" b="1" dirty="0">
              <a:solidFill>
                <a:srgbClr val="2F2F2F"/>
              </a:solidFill>
              <a:highlight>
                <a:srgbClr val="FFFFFF"/>
              </a:highlight>
              <a:latin typeface="Calibri"/>
              <a:ea typeface="Calibri"/>
              <a:cs typeface="Calibri"/>
              <a:sym typeface="Calibri"/>
            </a:endParaRPr>
          </a:p>
          <a:p>
            <a:pPr marL="0" lvl="0" indent="0" algn="l" rtl="0">
              <a:lnSpc>
                <a:spcPct val="120000"/>
              </a:lnSpc>
              <a:spcBef>
                <a:spcPts val="1400"/>
              </a:spcBef>
              <a:spcAft>
                <a:spcPts val="0"/>
              </a:spcAft>
              <a:buClr>
                <a:schemeClr val="dk1"/>
              </a:buClr>
              <a:buSzPts val="1100"/>
              <a:buFont typeface="Arial"/>
              <a:buNone/>
            </a:pPr>
            <a:r>
              <a:rPr lang="en-CA" sz="2800" dirty="0">
                <a:solidFill>
                  <a:srgbClr val="2F2F2F"/>
                </a:solidFill>
                <a:highlight>
                  <a:srgbClr val="FFFFFF"/>
                </a:highlight>
                <a:latin typeface="Calibri"/>
                <a:ea typeface="Calibri"/>
                <a:cs typeface="Calibri"/>
                <a:sym typeface="Calibri"/>
              </a:rPr>
              <a:t>8. Ongoing mental health strategy and action plan</a:t>
            </a:r>
            <a:endParaRPr sz="2800" dirty="0">
              <a:solidFill>
                <a:srgbClr val="2F2F2F"/>
              </a:solidFill>
              <a:highlight>
                <a:srgbClr val="FFFFFF"/>
              </a:highlight>
              <a:latin typeface="Calibri"/>
              <a:ea typeface="Calibri"/>
              <a:cs typeface="Calibri"/>
              <a:sym typeface="Calibri"/>
            </a:endParaRPr>
          </a:p>
          <a:p>
            <a:pPr marL="0" lvl="0" indent="0" algn="l" rtl="0">
              <a:lnSpc>
                <a:spcPct val="120000"/>
              </a:lnSpc>
              <a:spcBef>
                <a:spcPts val="1400"/>
              </a:spcBef>
              <a:spcAft>
                <a:spcPts val="0"/>
              </a:spcAft>
              <a:buClr>
                <a:schemeClr val="dk1"/>
              </a:buClr>
              <a:buSzPts val="1100"/>
              <a:buFont typeface="Arial"/>
              <a:buNone/>
            </a:pPr>
            <a:r>
              <a:rPr lang="en-CA" sz="2800" dirty="0">
                <a:solidFill>
                  <a:srgbClr val="2F2F2F"/>
                </a:solidFill>
                <a:highlight>
                  <a:srgbClr val="FFFFFF"/>
                </a:highlight>
                <a:latin typeface="Calibri"/>
                <a:ea typeface="Calibri"/>
                <a:cs typeface="Calibri"/>
                <a:sym typeface="Calibri"/>
              </a:rPr>
              <a:t>9. Meaningful engagement and collaboration</a:t>
            </a:r>
            <a:endParaRPr sz="2800" dirty="0">
              <a:solidFill>
                <a:srgbClr val="2F2F2F"/>
              </a:solidFill>
              <a:highlight>
                <a:srgbClr val="FFFFFF"/>
              </a:highlight>
              <a:latin typeface="Calibri"/>
              <a:ea typeface="Calibri"/>
              <a:cs typeface="Calibri"/>
              <a:sym typeface="Calibri"/>
            </a:endParaRPr>
          </a:p>
          <a:p>
            <a:pPr marL="0" lvl="0" indent="0" algn="l" rtl="0">
              <a:lnSpc>
                <a:spcPct val="120000"/>
              </a:lnSpc>
              <a:spcBef>
                <a:spcPts val="1400"/>
              </a:spcBef>
              <a:spcAft>
                <a:spcPts val="0"/>
              </a:spcAft>
              <a:buClr>
                <a:schemeClr val="dk1"/>
              </a:buClr>
              <a:buSzPts val="1100"/>
              <a:buFont typeface="Arial"/>
              <a:buNone/>
            </a:pPr>
            <a:r>
              <a:rPr lang="en-CA" sz="2800" dirty="0">
                <a:solidFill>
                  <a:srgbClr val="2F2F2F"/>
                </a:solidFill>
                <a:highlight>
                  <a:srgbClr val="FFFFFF"/>
                </a:highlight>
                <a:latin typeface="Calibri"/>
                <a:ea typeface="Calibri"/>
                <a:cs typeface="Calibri"/>
                <a:sym typeface="Calibri"/>
              </a:rPr>
              <a:t>10. Ongoing </a:t>
            </a:r>
            <a:r>
              <a:rPr lang="en-CA" sz="2800" dirty="0">
                <a:solidFill>
                  <a:schemeClr val="tx1">
                    <a:lumMod val="95000"/>
                    <a:lumOff val="5000"/>
                  </a:schemeClr>
                </a:solidFill>
                <a:highlight>
                  <a:srgbClr val="FFFFFF"/>
                </a:highlight>
                <a:latin typeface="Calibri"/>
                <a:ea typeface="Calibri"/>
                <a:cs typeface="Calibri"/>
                <a:sym typeface="Calibri"/>
              </a:rPr>
              <a:t>quality</a:t>
            </a:r>
            <a:r>
              <a:rPr lang="en-CA" sz="2800" dirty="0">
                <a:solidFill>
                  <a:srgbClr val="2F2F2F"/>
                </a:solidFill>
                <a:highlight>
                  <a:srgbClr val="FFFFFF"/>
                </a:highlight>
                <a:latin typeface="Calibri"/>
                <a:ea typeface="Calibri"/>
                <a:cs typeface="Calibri"/>
                <a:sym typeface="Calibri"/>
              </a:rPr>
              <a:t> monitoring</a:t>
            </a:r>
            <a:endParaRPr sz="2800" dirty="0">
              <a:solidFill>
                <a:srgbClr val="2F2F2F"/>
              </a:solidFill>
              <a:highlight>
                <a:srgbClr val="FFFFFF"/>
              </a:highlight>
              <a:latin typeface="Calibri"/>
              <a:ea typeface="Calibri"/>
              <a:cs typeface="Calibri"/>
              <a:sym typeface="Calibri"/>
            </a:endParaRPr>
          </a:p>
          <a:p>
            <a:pPr marL="0" lvl="0" indent="0" algn="l" rtl="0">
              <a:lnSpc>
                <a:spcPct val="115000"/>
              </a:lnSpc>
              <a:spcBef>
                <a:spcPts val="400"/>
              </a:spcBef>
              <a:spcAft>
                <a:spcPts val="0"/>
              </a:spcAft>
              <a:buClr>
                <a:schemeClr val="dk1"/>
              </a:buClr>
              <a:buSzPts val="1100"/>
              <a:buFont typeface="Arial"/>
              <a:buNone/>
            </a:pPr>
            <a:endParaRPr sz="1200" dirty="0">
              <a:solidFill>
                <a:srgbClr val="2F2F2F"/>
              </a:solidFill>
              <a:highlight>
                <a:srgbClr val="FFFFFF"/>
              </a:highlight>
              <a:latin typeface="Roboto"/>
              <a:ea typeface="Roboto"/>
              <a:cs typeface="Roboto"/>
              <a:sym typeface="Roboto"/>
            </a:endParaRPr>
          </a:p>
          <a:p>
            <a:pPr marL="0" lvl="0" indent="0" algn="l" rtl="0">
              <a:spcBef>
                <a:spcPts val="1200"/>
              </a:spcBef>
              <a:spcAft>
                <a:spcPts val="0"/>
              </a:spcAft>
              <a:buNone/>
            </a:pPr>
            <a:endParaRPr dirty="0"/>
          </a:p>
        </p:txBody>
      </p:sp>
      <p:sp>
        <p:nvSpPr>
          <p:cNvPr id="11" name="Google Shape;241;g915661e1c8_0_117">
            <a:extLst>
              <a:ext uri="{FF2B5EF4-FFF2-40B4-BE49-F238E27FC236}">
                <a16:creationId xmlns:a16="http://schemas.microsoft.com/office/drawing/2014/main" id="{E3DC3A3E-4C09-1A46-B900-2BAD6854662E}"/>
              </a:ext>
            </a:extLst>
          </p:cNvPr>
          <p:cNvSpPr/>
          <p:nvPr/>
        </p:nvSpPr>
        <p:spPr>
          <a:xfrm>
            <a:off x="-2" y="-19675"/>
            <a:ext cx="12192001" cy="1490150"/>
          </a:xfrm>
          <a:prstGeom prst="rect">
            <a:avLst/>
          </a:prstGeom>
          <a:solidFill>
            <a:srgbClr val="351C7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8" name="Google Shape;268;gad99e373d3_1_72"/>
          <p:cNvSpPr txBox="1"/>
          <p:nvPr/>
        </p:nvSpPr>
        <p:spPr>
          <a:xfrm>
            <a:off x="1088575" y="408426"/>
            <a:ext cx="9503100" cy="946624"/>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sz="3600" b="1" dirty="0">
                <a:solidFill>
                  <a:schemeClr val="bg1"/>
                </a:solidFill>
                <a:latin typeface="Calibri"/>
                <a:ea typeface="Calibri"/>
                <a:cs typeface="Calibri"/>
                <a:sym typeface="Calibri"/>
              </a:rPr>
              <a:t>Top 10 Organizational Conditions </a:t>
            </a:r>
            <a:r>
              <a:rPr lang="en-CA" sz="3200" b="1" dirty="0">
                <a:solidFill>
                  <a:schemeClr val="bg1"/>
                </a:solidFill>
                <a:latin typeface="Calibri"/>
                <a:ea typeface="Calibri"/>
                <a:cs typeface="Calibri"/>
                <a:sym typeface="Calibri"/>
              </a:rPr>
              <a:t> </a:t>
            </a:r>
            <a:r>
              <a:rPr lang="en-CA" sz="2400" dirty="0">
                <a:solidFill>
                  <a:schemeClr val="bg1"/>
                </a:solidFill>
                <a:latin typeface="Calibri"/>
                <a:ea typeface="Calibri"/>
                <a:cs typeface="Calibri"/>
                <a:sym typeface="Calibri"/>
              </a:rPr>
              <a:t>(continued)</a:t>
            </a:r>
            <a:endParaRPr sz="2400" dirty="0">
              <a:solidFill>
                <a:schemeClr val="bg1"/>
              </a:solidFill>
            </a:endParaRPr>
          </a:p>
        </p:txBody>
      </p:sp>
      <p:pic>
        <p:nvPicPr>
          <p:cNvPr id="5" name="Google Shape;164;p4">
            <a:extLst>
              <a:ext uri="{FF2B5EF4-FFF2-40B4-BE49-F238E27FC236}">
                <a16:creationId xmlns:a16="http://schemas.microsoft.com/office/drawing/2014/main" id="{E393CC7C-A07B-F140-943A-E5CA9DBCAC93}"/>
              </a:ext>
            </a:extLst>
          </p:cNvPr>
          <p:cNvPicPr preferRelativeResize="0"/>
          <p:nvPr/>
        </p:nvPicPr>
        <p:blipFill rotWithShape="1">
          <a:blip r:embed="rId4">
            <a:alphaModFix/>
          </a:blip>
          <a:srcRect/>
          <a:stretch/>
        </p:blipFill>
        <p:spPr>
          <a:xfrm>
            <a:off x="0" y="6654800"/>
            <a:ext cx="12192000" cy="203200"/>
          </a:xfrm>
          <a:prstGeom prst="rect">
            <a:avLst/>
          </a:prstGeom>
          <a:noFill/>
          <a:ln>
            <a:noFill/>
          </a:ln>
        </p:spPr>
      </p:pic>
      <p:grpSp>
        <p:nvGrpSpPr>
          <p:cNvPr id="6" name="Google Shape;165;p4">
            <a:extLst>
              <a:ext uri="{FF2B5EF4-FFF2-40B4-BE49-F238E27FC236}">
                <a16:creationId xmlns:a16="http://schemas.microsoft.com/office/drawing/2014/main" id="{E2197E2C-07E3-834D-8743-4B459E1A054E}"/>
              </a:ext>
            </a:extLst>
          </p:cNvPr>
          <p:cNvGrpSpPr/>
          <p:nvPr/>
        </p:nvGrpSpPr>
        <p:grpSpPr>
          <a:xfrm>
            <a:off x="8458199" y="6290760"/>
            <a:ext cx="3416211" cy="205897"/>
            <a:chOff x="3803961" y="6010248"/>
            <a:chExt cx="8070450" cy="486410"/>
          </a:xfrm>
        </p:grpSpPr>
        <p:pic>
          <p:nvPicPr>
            <p:cNvPr id="7" name="Google Shape;166;p4">
              <a:extLst>
                <a:ext uri="{FF2B5EF4-FFF2-40B4-BE49-F238E27FC236}">
                  <a16:creationId xmlns:a16="http://schemas.microsoft.com/office/drawing/2014/main" id="{27B09898-846F-C849-8BA5-3E0ED1EDCBF3}"/>
                </a:ext>
              </a:extLst>
            </p:cNvPr>
            <p:cNvPicPr preferRelativeResize="0"/>
            <p:nvPr/>
          </p:nvPicPr>
          <p:blipFill rotWithShape="1">
            <a:blip r:embed="rId5">
              <a:alphaModFix/>
            </a:blip>
            <a:srcRect/>
            <a:stretch/>
          </p:blipFill>
          <p:spPr>
            <a:xfrm>
              <a:off x="10609074" y="6010248"/>
              <a:ext cx="1265337" cy="429890"/>
            </a:xfrm>
            <a:prstGeom prst="rect">
              <a:avLst/>
            </a:prstGeom>
            <a:noFill/>
            <a:ln>
              <a:noFill/>
            </a:ln>
          </p:spPr>
        </p:pic>
        <p:pic>
          <p:nvPicPr>
            <p:cNvPr id="8" name="Google Shape;167;p4">
              <a:extLst>
                <a:ext uri="{FF2B5EF4-FFF2-40B4-BE49-F238E27FC236}">
                  <a16:creationId xmlns:a16="http://schemas.microsoft.com/office/drawing/2014/main" id="{DFFCC920-0887-5048-AE1F-552103B46995}"/>
                </a:ext>
              </a:extLst>
            </p:cNvPr>
            <p:cNvPicPr preferRelativeResize="0"/>
            <p:nvPr/>
          </p:nvPicPr>
          <p:blipFill rotWithShape="1">
            <a:blip r:embed="rId6">
              <a:alphaModFix/>
            </a:blip>
            <a:srcRect/>
            <a:stretch/>
          </p:blipFill>
          <p:spPr>
            <a:xfrm>
              <a:off x="6755725" y="6045681"/>
              <a:ext cx="1785691" cy="429889"/>
            </a:xfrm>
            <a:prstGeom prst="rect">
              <a:avLst/>
            </a:prstGeom>
            <a:noFill/>
            <a:ln>
              <a:noFill/>
            </a:ln>
          </p:spPr>
        </p:pic>
        <p:pic>
          <p:nvPicPr>
            <p:cNvPr id="9" name="Google Shape;168;p4" descr="A close up of a logo&#10;&#10;Description automatically generated">
              <a:extLst>
                <a:ext uri="{FF2B5EF4-FFF2-40B4-BE49-F238E27FC236}">
                  <a16:creationId xmlns:a16="http://schemas.microsoft.com/office/drawing/2014/main" id="{C523290B-588D-344D-981D-71699D0782AC}"/>
                </a:ext>
              </a:extLst>
            </p:cNvPr>
            <p:cNvPicPr preferRelativeResize="0"/>
            <p:nvPr/>
          </p:nvPicPr>
          <p:blipFill rotWithShape="1">
            <a:blip r:embed="rId7">
              <a:alphaModFix/>
            </a:blip>
            <a:srcRect/>
            <a:stretch/>
          </p:blipFill>
          <p:spPr>
            <a:xfrm>
              <a:off x="8800780" y="6071345"/>
              <a:ext cx="1548930" cy="368793"/>
            </a:xfrm>
            <a:prstGeom prst="rect">
              <a:avLst/>
            </a:prstGeom>
            <a:noFill/>
            <a:ln>
              <a:noFill/>
            </a:ln>
          </p:spPr>
        </p:pic>
        <p:pic>
          <p:nvPicPr>
            <p:cNvPr id="10" name="Google Shape;169;p4" descr="A picture containing food, drawing&#10;&#10;Description automatically generated">
              <a:extLst>
                <a:ext uri="{FF2B5EF4-FFF2-40B4-BE49-F238E27FC236}">
                  <a16:creationId xmlns:a16="http://schemas.microsoft.com/office/drawing/2014/main" id="{4D400DB5-272B-E349-AEB1-5C9139512564}"/>
                </a:ext>
              </a:extLst>
            </p:cNvPr>
            <p:cNvPicPr preferRelativeResize="0"/>
            <p:nvPr/>
          </p:nvPicPr>
          <p:blipFill rotWithShape="1">
            <a:blip r:embed="rId8">
              <a:alphaModFix/>
            </a:blip>
            <a:srcRect/>
            <a:stretch/>
          </p:blipFill>
          <p:spPr>
            <a:xfrm>
              <a:off x="3803961" y="6045681"/>
              <a:ext cx="2692400" cy="450977"/>
            </a:xfrm>
            <a:prstGeom prst="rect">
              <a:avLst/>
            </a:prstGeom>
            <a:noFill/>
            <a:ln>
              <a:noFill/>
            </a:ln>
          </p:spPr>
        </p:pic>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pic>
        <p:nvPicPr>
          <p:cNvPr id="10" name="Picture 9" descr="A screenshot of a computer&#10;&#10;Description automatically generated">
            <a:extLst>
              <a:ext uri="{FF2B5EF4-FFF2-40B4-BE49-F238E27FC236}">
                <a16:creationId xmlns:a16="http://schemas.microsoft.com/office/drawing/2014/main" id="{DD51E3BF-3132-184F-A049-6722A9C01707}"/>
              </a:ext>
            </a:extLst>
          </p:cNvPr>
          <p:cNvPicPr>
            <a:picLocks noChangeAspect="1"/>
          </p:cNvPicPr>
          <p:nvPr/>
        </p:nvPicPr>
        <p:blipFill rotWithShape="1">
          <a:blip r:embed="rId3"/>
          <a:srcRect l="2365" t="4958" r="1967" b="7140"/>
          <a:stretch/>
        </p:blipFill>
        <p:spPr>
          <a:xfrm>
            <a:off x="820474" y="2514598"/>
            <a:ext cx="4423039" cy="2354272"/>
          </a:xfrm>
          <a:prstGeom prst="rect">
            <a:avLst/>
          </a:prstGeom>
        </p:spPr>
      </p:pic>
      <p:sp>
        <p:nvSpPr>
          <p:cNvPr id="276" name="Google Shape;276;g9146c6f319_1_1"/>
          <p:cNvSpPr/>
          <p:nvPr/>
        </p:nvSpPr>
        <p:spPr>
          <a:xfrm>
            <a:off x="0" y="0"/>
            <a:ext cx="12191999" cy="1470600"/>
          </a:xfrm>
          <a:prstGeom prst="rect">
            <a:avLst/>
          </a:prstGeom>
          <a:solidFill>
            <a:srgbClr val="351C7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7" name="Google Shape;277;g9146c6f319_1_1"/>
          <p:cNvSpPr txBox="1"/>
          <p:nvPr/>
        </p:nvSpPr>
        <p:spPr>
          <a:xfrm>
            <a:off x="243449" y="48555"/>
            <a:ext cx="11109790" cy="9474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lt1"/>
              </a:buClr>
              <a:buSzPts val="3600"/>
              <a:buFont typeface="Calibri"/>
              <a:buNone/>
            </a:pPr>
            <a:r>
              <a:rPr lang="en-CA" sz="3600" b="1" i="0" u="none" strike="noStrike" cap="none" dirty="0">
                <a:solidFill>
                  <a:schemeClr val="lt1"/>
                </a:solidFill>
                <a:latin typeface="Calibri"/>
                <a:ea typeface="Calibri"/>
                <a:cs typeface="Calibri"/>
                <a:sym typeface="Calibri"/>
              </a:rPr>
              <a:t>Mental Health Literacy and </a:t>
            </a:r>
            <a:r>
              <a:rPr lang="en-CA" sz="3600" b="1" dirty="0">
                <a:solidFill>
                  <a:schemeClr val="lt1"/>
                </a:solidFill>
                <a:latin typeface="Calibri"/>
                <a:ea typeface="Calibri"/>
                <a:cs typeface="Calibri"/>
                <a:sym typeface="Calibri"/>
              </a:rPr>
              <a:t>T</a:t>
            </a:r>
            <a:r>
              <a:rPr lang="en-CA" sz="3600" b="1" i="0" u="none" strike="noStrike" cap="none" dirty="0">
                <a:solidFill>
                  <a:schemeClr val="lt1"/>
                </a:solidFill>
                <a:latin typeface="Calibri"/>
                <a:ea typeface="Calibri"/>
                <a:cs typeface="Calibri"/>
                <a:sym typeface="Calibri"/>
              </a:rPr>
              <a:t>he Dual Continuum Model </a:t>
            </a:r>
            <a:endParaRPr sz="3600" b="1" i="0" u="none" strike="noStrike" cap="none" dirty="0">
              <a:solidFill>
                <a:schemeClr val="lt1"/>
              </a:solidFill>
              <a:latin typeface="Calibri"/>
              <a:ea typeface="Calibri"/>
              <a:cs typeface="Calibri"/>
              <a:sym typeface="Calibri"/>
            </a:endParaRPr>
          </a:p>
        </p:txBody>
      </p:sp>
      <p:pic>
        <p:nvPicPr>
          <p:cNvPr id="279" name="Google Shape;279;g9146c6f319_1_1">
            <a:hlinkClick r:id="rId4"/>
          </p:cNvPr>
          <p:cNvPicPr preferRelativeResize="0"/>
          <p:nvPr/>
        </p:nvPicPr>
        <p:blipFill rotWithShape="1">
          <a:blip r:embed="rId5">
            <a:alphaModFix/>
          </a:blip>
          <a:srcRect/>
          <a:stretch/>
        </p:blipFill>
        <p:spPr>
          <a:xfrm>
            <a:off x="1243014" y="2967429"/>
            <a:ext cx="3586163" cy="966793"/>
          </a:xfrm>
          <a:prstGeom prst="rect">
            <a:avLst/>
          </a:prstGeom>
          <a:noFill/>
          <a:ln>
            <a:noFill/>
          </a:ln>
        </p:spPr>
      </p:pic>
      <p:sp>
        <p:nvSpPr>
          <p:cNvPr id="280" name="Google Shape;280;g9146c6f319_1_1"/>
          <p:cNvSpPr txBox="1"/>
          <p:nvPr/>
        </p:nvSpPr>
        <p:spPr>
          <a:xfrm>
            <a:off x="2007052" y="5107020"/>
            <a:ext cx="3791292" cy="1102649"/>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chemeClr val="dk1"/>
              </a:buClr>
              <a:buSzPts val="1100"/>
              <a:buFont typeface="Arial"/>
              <a:buNone/>
            </a:pPr>
            <a:r>
              <a:rPr lang="en-CA" sz="2800" b="0" i="0" u="none" strike="noStrike" cap="none" dirty="0">
                <a:solidFill>
                  <a:schemeClr val="tx1">
                    <a:lumMod val="95000"/>
                    <a:lumOff val="5000"/>
                  </a:schemeClr>
                </a:solidFill>
                <a:latin typeface="Calibri" panose="020F0502020204030204" pitchFamily="34" charset="0"/>
                <a:cs typeface="Calibri" panose="020F0502020204030204" pitchFamily="34" charset="0"/>
                <a:sym typeface="Arial"/>
              </a:rPr>
              <a:t>How might you use this video with your staff?</a:t>
            </a:r>
            <a:endParaRPr sz="2800" b="0" i="0" u="none" strike="noStrike" cap="none" dirty="0">
              <a:solidFill>
                <a:schemeClr val="tx1">
                  <a:lumMod val="95000"/>
                  <a:lumOff val="5000"/>
                </a:schemeClr>
              </a:solidFill>
              <a:latin typeface="Calibri" panose="020F0502020204030204" pitchFamily="34" charset="0"/>
              <a:cs typeface="Calibri" panose="020F0502020204030204" pitchFamily="34" charset="0"/>
              <a:sym typeface="Arial"/>
            </a:endParaRPr>
          </a:p>
        </p:txBody>
      </p:sp>
      <p:pic>
        <p:nvPicPr>
          <p:cNvPr id="281" name="Google Shape;281;g9146c6f319_1_1"/>
          <p:cNvPicPr preferRelativeResize="0"/>
          <p:nvPr/>
        </p:nvPicPr>
        <p:blipFill rotWithShape="1">
          <a:blip r:embed="rId6">
            <a:alphaModFix/>
          </a:blip>
          <a:srcRect/>
          <a:stretch/>
        </p:blipFill>
        <p:spPr>
          <a:xfrm>
            <a:off x="680447" y="5191264"/>
            <a:ext cx="1078471" cy="1225386"/>
          </a:xfrm>
          <a:prstGeom prst="rect">
            <a:avLst/>
          </a:prstGeom>
          <a:noFill/>
          <a:ln>
            <a:noFill/>
          </a:ln>
        </p:spPr>
      </p:pic>
      <p:pic>
        <p:nvPicPr>
          <p:cNvPr id="282" name="Google Shape;282;g9146c6f319_1_1"/>
          <p:cNvPicPr preferRelativeResize="0"/>
          <p:nvPr/>
        </p:nvPicPr>
        <p:blipFill rotWithShape="1">
          <a:blip r:embed="rId7">
            <a:alphaModFix/>
          </a:blip>
          <a:srcRect t="5752" b="5751"/>
          <a:stretch/>
        </p:blipFill>
        <p:spPr>
          <a:xfrm>
            <a:off x="6294611" y="1588730"/>
            <a:ext cx="5429613" cy="4984220"/>
          </a:xfrm>
          <a:prstGeom prst="rect">
            <a:avLst/>
          </a:prstGeom>
          <a:noFill/>
          <a:ln>
            <a:noFill/>
          </a:ln>
        </p:spPr>
      </p:pic>
      <p:pic>
        <p:nvPicPr>
          <p:cNvPr id="9" name="Google Shape;164;p4">
            <a:extLst>
              <a:ext uri="{FF2B5EF4-FFF2-40B4-BE49-F238E27FC236}">
                <a16:creationId xmlns:a16="http://schemas.microsoft.com/office/drawing/2014/main" id="{42FEC9B8-9D0C-7A46-9F32-EEF3686EE7D4}"/>
              </a:ext>
            </a:extLst>
          </p:cNvPr>
          <p:cNvPicPr preferRelativeResize="0"/>
          <p:nvPr/>
        </p:nvPicPr>
        <p:blipFill rotWithShape="1">
          <a:blip r:embed="rId8">
            <a:alphaModFix/>
          </a:blip>
          <a:srcRect/>
          <a:stretch/>
        </p:blipFill>
        <p:spPr>
          <a:xfrm>
            <a:off x="0" y="6654800"/>
            <a:ext cx="12192000" cy="203200"/>
          </a:xfrm>
          <a:prstGeom prst="rect">
            <a:avLst/>
          </a:prstGeom>
          <a:noFill/>
          <a:ln>
            <a:noFill/>
          </a:ln>
        </p:spPr>
      </p:pic>
      <p:pic>
        <p:nvPicPr>
          <p:cNvPr id="2" name="Picture 1">
            <a:extLst>
              <a:ext uri="{FF2B5EF4-FFF2-40B4-BE49-F238E27FC236}">
                <a16:creationId xmlns:a16="http://schemas.microsoft.com/office/drawing/2014/main" id="{35038B96-31DC-C143-A48E-989F4F6D4FA0}"/>
              </a:ext>
            </a:extLst>
          </p:cNvPr>
          <p:cNvPicPr>
            <a:picLocks noChangeAspect="1"/>
          </p:cNvPicPr>
          <p:nvPr/>
        </p:nvPicPr>
        <p:blipFill>
          <a:blip r:embed="rId9"/>
          <a:stretch>
            <a:fillRect/>
          </a:stretch>
        </p:blipFill>
        <p:spPr>
          <a:xfrm>
            <a:off x="2656936" y="3752203"/>
            <a:ext cx="686339" cy="686339"/>
          </a:xfrm>
          <a:prstGeom prst="rect">
            <a:avLst/>
          </a:prstGeom>
        </p:spPr>
      </p:pic>
      <p:sp>
        <p:nvSpPr>
          <p:cNvPr id="13" name="Google Shape;278;g9146c6f319_1_1"/>
          <p:cNvSpPr/>
          <p:nvPr/>
        </p:nvSpPr>
        <p:spPr>
          <a:xfrm>
            <a:off x="587454" y="2029374"/>
            <a:ext cx="5041821" cy="353405"/>
          </a:xfrm>
          <a:prstGeom prst="rect">
            <a:avLst/>
          </a:prstGeom>
        </p:spPr>
        <p:txBody>
          <a:bodyPr>
            <a:prstTxWarp prst="textPlain">
              <a:avLst/>
            </a:prstTxWarp>
          </a:bodyPr>
          <a:lstStyle/>
          <a:p>
            <a:pPr lvl="0" algn="ctr"/>
            <a:r>
              <a:rPr b="0" i="0" dirty="0">
                <a:ln w="9525" cap="flat" cmpd="sng">
                  <a:noFill/>
                  <a:prstDash val="solid"/>
                  <a:round/>
                  <a:headEnd type="none" w="sm" len="sm"/>
                  <a:tailEnd type="none" w="sm" len="sm"/>
                </a:ln>
                <a:solidFill>
                  <a:srgbClr val="34B453"/>
                </a:solidFill>
                <a:latin typeface="Satisfy"/>
                <a:hlinkClick r:id="rId4"/>
              </a:rPr>
              <a:t>Mental Health Literacy Video</a:t>
            </a:r>
            <a:endParaRPr b="0" i="0" dirty="0">
              <a:ln w="9525" cap="flat" cmpd="sng">
                <a:noFill/>
                <a:prstDash val="solid"/>
                <a:round/>
                <a:headEnd type="none" w="sm" len="sm"/>
                <a:tailEnd type="none" w="sm" len="sm"/>
              </a:ln>
              <a:solidFill>
                <a:srgbClr val="34B453"/>
              </a:solidFill>
              <a:latin typeface="Satisfy"/>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pic>
        <p:nvPicPr>
          <p:cNvPr id="289" name="Google Shape;289;g94f17406a1_3_16">
            <a:hlinkClick r:id="rId3"/>
          </p:cNvPr>
          <p:cNvPicPr preferRelativeResize="0"/>
          <p:nvPr/>
        </p:nvPicPr>
        <p:blipFill rotWithShape="1">
          <a:blip r:embed="rId4">
            <a:alphaModFix/>
          </a:blip>
          <a:srcRect/>
          <a:stretch/>
        </p:blipFill>
        <p:spPr>
          <a:xfrm>
            <a:off x="7646760" y="1766465"/>
            <a:ext cx="3420169" cy="4423175"/>
          </a:xfrm>
          <a:prstGeom prst="rect">
            <a:avLst/>
          </a:prstGeom>
          <a:noFill/>
          <a:ln>
            <a:noFill/>
          </a:ln>
          <a:effectLst>
            <a:outerShdw blurRad="57150" dist="19050" dir="5400000" algn="bl" rotWithShape="0">
              <a:srgbClr val="000000">
                <a:alpha val="49803"/>
              </a:srgbClr>
            </a:outerShdw>
          </a:effectLst>
        </p:spPr>
      </p:pic>
      <p:pic>
        <p:nvPicPr>
          <p:cNvPr id="290" name="Google Shape;290;g94f17406a1_3_16"/>
          <p:cNvPicPr preferRelativeResize="0"/>
          <p:nvPr/>
        </p:nvPicPr>
        <p:blipFill rotWithShape="1">
          <a:blip r:embed="rId5">
            <a:alphaModFix/>
          </a:blip>
          <a:srcRect/>
          <a:stretch/>
        </p:blipFill>
        <p:spPr>
          <a:xfrm>
            <a:off x="838601" y="1793363"/>
            <a:ext cx="6266627" cy="4423175"/>
          </a:xfrm>
          <a:prstGeom prst="rect">
            <a:avLst/>
          </a:prstGeom>
          <a:noFill/>
          <a:ln>
            <a:noFill/>
          </a:ln>
        </p:spPr>
      </p:pic>
      <p:pic>
        <p:nvPicPr>
          <p:cNvPr id="5" name="Google Shape;164;p4">
            <a:extLst>
              <a:ext uri="{FF2B5EF4-FFF2-40B4-BE49-F238E27FC236}">
                <a16:creationId xmlns:a16="http://schemas.microsoft.com/office/drawing/2014/main" id="{CCCA5F48-F088-3345-8020-82D60B37D11C}"/>
              </a:ext>
            </a:extLst>
          </p:cNvPr>
          <p:cNvPicPr preferRelativeResize="0"/>
          <p:nvPr/>
        </p:nvPicPr>
        <p:blipFill rotWithShape="1">
          <a:blip r:embed="rId6">
            <a:alphaModFix/>
          </a:blip>
          <a:srcRect/>
          <a:stretch/>
        </p:blipFill>
        <p:spPr>
          <a:xfrm>
            <a:off x="0" y="6654800"/>
            <a:ext cx="12192000" cy="203200"/>
          </a:xfrm>
          <a:prstGeom prst="rect">
            <a:avLst/>
          </a:prstGeom>
          <a:noFill/>
          <a:ln>
            <a:noFill/>
          </a:ln>
        </p:spPr>
      </p:pic>
      <p:sp>
        <p:nvSpPr>
          <p:cNvPr id="11" name="Google Shape;276;g9146c6f319_1_1">
            <a:extLst>
              <a:ext uri="{FF2B5EF4-FFF2-40B4-BE49-F238E27FC236}">
                <a16:creationId xmlns:a16="http://schemas.microsoft.com/office/drawing/2014/main" id="{4D17F6BE-FF1C-0D46-90EF-9A172DD30206}"/>
              </a:ext>
            </a:extLst>
          </p:cNvPr>
          <p:cNvSpPr/>
          <p:nvPr/>
        </p:nvSpPr>
        <p:spPr>
          <a:xfrm>
            <a:off x="0" y="0"/>
            <a:ext cx="12191999" cy="1470600"/>
          </a:xfrm>
          <a:prstGeom prst="rect">
            <a:avLst/>
          </a:prstGeom>
          <a:solidFill>
            <a:srgbClr val="351C7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8" name="Google Shape;288;g94f17406a1_3_16"/>
          <p:cNvSpPr txBox="1"/>
          <p:nvPr/>
        </p:nvSpPr>
        <p:spPr>
          <a:xfrm>
            <a:off x="538842" y="299675"/>
            <a:ext cx="11653157" cy="1134441"/>
          </a:xfrm>
          <a:prstGeom prst="rect">
            <a:avLst/>
          </a:prstGeom>
          <a:noFill/>
          <a:ln>
            <a:noFill/>
          </a:ln>
        </p:spPr>
        <p:txBody>
          <a:bodyPr spcFirstLastPara="1" wrap="square" lIns="91425" tIns="91425" rIns="91425" bIns="91425" anchor="t" anchorCtr="0">
            <a:noAutofit/>
          </a:bodyPr>
          <a:lstStyle/>
          <a:p>
            <a:pPr marL="0" marR="0" lvl="0" indent="0" rtl="0">
              <a:lnSpc>
                <a:spcPct val="100000"/>
              </a:lnSpc>
              <a:spcBef>
                <a:spcPts val="0"/>
              </a:spcBef>
              <a:spcAft>
                <a:spcPts val="0"/>
              </a:spcAft>
              <a:buClr>
                <a:srgbClr val="000000"/>
              </a:buClr>
              <a:buSzPts val="1400"/>
              <a:buFont typeface="Arial"/>
              <a:buNone/>
            </a:pPr>
            <a:r>
              <a:rPr lang="en-CA" sz="2800" b="1" i="0" u="none" strike="noStrike" cap="none" dirty="0">
                <a:solidFill>
                  <a:schemeClr val="bg1"/>
                </a:solidFill>
                <a:latin typeface="Arial"/>
                <a:ea typeface="Arial"/>
                <a:cs typeface="Arial"/>
                <a:sym typeface="Arial"/>
              </a:rPr>
              <a:t>Resources to Support School Leaders in Leading </a:t>
            </a:r>
          </a:p>
          <a:p>
            <a:pPr marL="0" marR="0" lvl="0" indent="0" rtl="0">
              <a:lnSpc>
                <a:spcPct val="100000"/>
              </a:lnSpc>
              <a:spcBef>
                <a:spcPts val="0"/>
              </a:spcBef>
              <a:spcAft>
                <a:spcPts val="0"/>
              </a:spcAft>
              <a:buClr>
                <a:srgbClr val="000000"/>
              </a:buClr>
              <a:buSzPts val="1400"/>
              <a:buFont typeface="Arial"/>
              <a:buNone/>
            </a:pPr>
            <a:r>
              <a:rPr lang="en-CA" sz="2800" b="1" i="0" u="none" strike="noStrike" cap="none" dirty="0">
                <a:solidFill>
                  <a:schemeClr val="bg1"/>
                </a:solidFill>
                <a:latin typeface="Arial"/>
                <a:ea typeface="Arial"/>
                <a:cs typeface="Arial"/>
                <a:sym typeface="Arial"/>
              </a:rPr>
              <a:t>Mentally Healthy Schools </a:t>
            </a:r>
            <a:endParaRPr sz="2800" b="1" i="0" u="none" strike="noStrike" cap="none" dirty="0">
              <a:solidFill>
                <a:schemeClr val="bg1"/>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18" name="Google Shape;241;g915661e1c8_0_117">
            <a:extLst>
              <a:ext uri="{FF2B5EF4-FFF2-40B4-BE49-F238E27FC236}">
                <a16:creationId xmlns:a16="http://schemas.microsoft.com/office/drawing/2014/main" id="{3946DCF2-3ACA-3443-9F13-C5F82DCAE511}"/>
              </a:ext>
            </a:extLst>
          </p:cNvPr>
          <p:cNvSpPr/>
          <p:nvPr/>
        </p:nvSpPr>
        <p:spPr>
          <a:xfrm>
            <a:off x="0" y="-19675"/>
            <a:ext cx="12191999" cy="1490150"/>
          </a:xfrm>
          <a:prstGeom prst="rect">
            <a:avLst/>
          </a:prstGeom>
          <a:solidFill>
            <a:srgbClr val="351C7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5" name="Google Shape;295;gad99e373d3_1_136"/>
          <p:cNvSpPr txBox="1"/>
          <p:nvPr/>
        </p:nvSpPr>
        <p:spPr>
          <a:xfrm>
            <a:off x="8939423" y="2384293"/>
            <a:ext cx="951600" cy="33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CA" sz="1600" b="0" i="0" u="none" strike="noStrike" cap="none">
                <a:solidFill>
                  <a:schemeClr val="lt1"/>
                </a:solidFill>
                <a:latin typeface="Calibri"/>
                <a:ea typeface="Calibri"/>
                <a:cs typeface="Calibri"/>
                <a:sym typeface="Calibri"/>
              </a:rPr>
              <a:t>Text here</a:t>
            </a:r>
            <a:endParaRPr sz="1400" b="0" i="0" u="none" strike="noStrike" cap="none">
              <a:solidFill>
                <a:srgbClr val="000000"/>
              </a:solidFill>
              <a:latin typeface="Arial"/>
              <a:ea typeface="Arial"/>
              <a:cs typeface="Arial"/>
              <a:sym typeface="Arial"/>
            </a:endParaRPr>
          </a:p>
        </p:txBody>
      </p:sp>
      <p:pic>
        <p:nvPicPr>
          <p:cNvPr id="302" name="Google Shape;302;gad99e373d3_1_136"/>
          <p:cNvPicPr preferRelativeResize="0"/>
          <p:nvPr/>
        </p:nvPicPr>
        <p:blipFill rotWithShape="1">
          <a:blip r:embed="rId3">
            <a:alphaModFix/>
          </a:blip>
          <a:srcRect t="8434" b="14399"/>
          <a:stretch/>
        </p:blipFill>
        <p:spPr>
          <a:xfrm>
            <a:off x="1479177" y="1470475"/>
            <a:ext cx="4815852" cy="5035436"/>
          </a:xfrm>
          <a:prstGeom prst="rect">
            <a:avLst/>
          </a:prstGeom>
          <a:noFill/>
          <a:ln>
            <a:noFill/>
          </a:ln>
        </p:spPr>
      </p:pic>
      <p:sp>
        <p:nvSpPr>
          <p:cNvPr id="303" name="Google Shape;303;gad99e373d3_1_136"/>
          <p:cNvSpPr txBox="1"/>
          <p:nvPr/>
        </p:nvSpPr>
        <p:spPr>
          <a:xfrm>
            <a:off x="452874" y="397798"/>
            <a:ext cx="9145013" cy="79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CA" sz="3600" b="1" dirty="0">
                <a:solidFill>
                  <a:schemeClr val="bg1"/>
                </a:solidFill>
                <a:latin typeface="Calibri" panose="020F0502020204030204" pitchFamily="34" charset="0"/>
                <a:cs typeface="Calibri" panose="020F0502020204030204" pitchFamily="34" charset="0"/>
              </a:rPr>
              <a:t>Think in Tiers and Focus on The Positive </a:t>
            </a:r>
            <a:endParaRPr sz="3600" b="1" i="0" u="none" strike="noStrike" cap="none" dirty="0">
              <a:solidFill>
                <a:schemeClr val="bg1"/>
              </a:solidFill>
              <a:latin typeface="Calibri" panose="020F0502020204030204" pitchFamily="34" charset="0"/>
              <a:cs typeface="Calibri" panose="020F0502020204030204" pitchFamily="34" charset="0"/>
              <a:sym typeface="Arial"/>
            </a:endParaRPr>
          </a:p>
        </p:txBody>
      </p:sp>
      <p:pic>
        <p:nvPicPr>
          <p:cNvPr id="304" name="Google Shape;304;gad99e373d3_1_136">
            <a:hlinkClick r:id="rId4"/>
          </p:cNvPr>
          <p:cNvPicPr preferRelativeResize="0"/>
          <p:nvPr/>
        </p:nvPicPr>
        <p:blipFill rotWithShape="1">
          <a:blip r:embed="rId5"/>
          <a:srcRect l="205" r="-80"/>
          <a:stretch/>
        </p:blipFill>
        <p:spPr>
          <a:xfrm>
            <a:off x="7375465" y="3187827"/>
            <a:ext cx="3127914" cy="525769"/>
          </a:xfrm>
          <a:prstGeom prst="rect">
            <a:avLst/>
          </a:prstGeom>
          <a:noFill/>
          <a:ln>
            <a:noFill/>
          </a:ln>
        </p:spPr>
      </p:pic>
      <p:pic>
        <p:nvPicPr>
          <p:cNvPr id="12" name="Google Shape;164;p4">
            <a:extLst>
              <a:ext uri="{FF2B5EF4-FFF2-40B4-BE49-F238E27FC236}">
                <a16:creationId xmlns:a16="http://schemas.microsoft.com/office/drawing/2014/main" id="{47D6F0CB-465F-C446-979C-7C09EECB98C3}"/>
              </a:ext>
            </a:extLst>
          </p:cNvPr>
          <p:cNvPicPr preferRelativeResize="0"/>
          <p:nvPr/>
        </p:nvPicPr>
        <p:blipFill rotWithShape="1">
          <a:blip r:embed="rId6">
            <a:alphaModFix/>
          </a:blip>
          <a:srcRect/>
          <a:stretch/>
        </p:blipFill>
        <p:spPr>
          <a:xfrm>
            <a:off x="0" y="6654800"/>
            <a:ext cx="12192000" cy="203200"/>
          </a:xfrm>
          <a:prstGeom prst="rect">
            <a:avLst/>
          </a:prstGeom>
          <a:noFill/>
          <a:ln>
            <a:noFill/>
          </a:ln>
        </p:spPr>
      </p:pic>
      <p:grpSp>
        <p:nvGrpSpPr>
          <p:cNvPr id="13" name="Google Shape;165;p4">
            <a:extLst>
              <a:ext uri="{FF2B5EF4-FFF2-40B4-BE49-F238E27FC236}">
                <a16:creationId xmlns:a16="http://schemas.microsoft.com/office/drawing/2014/main" id="{CC5BF63F-0FF0-F040-9A3D-2B1090FF0034}"/>
              </a:ext>
            </a:extLst>
          </p:cNvPr>
          <p:cNvGrpSpPr/>
          <p:nvPr/>
        </p:nvGrpSpPr>
        <p:grpSpPr>
          <a:xfrm>
            <a:off x="8458199" y="6290760"/>
            <a:ext cx="3416211" cy="205897"/>
            <a:chOff x="3803961" y="6010248"/>
            <a:chExt cx="8070450" cy="486410"/>
          </a:xfrm>
        </p:grpSpPr>
        <p:pic>
          <p:nvPicPr>
            <p:cNvPr id="14" name="Google Shape;166;p4">
              <a:extLst>
                <a:ext uri="{FF2B5EF4-FFF2-40B4-BE49-F238E27FC236}">
                  <a16:creationId xmlns:a16="http://schemas.microsoft.com/office/drawing/2014/main" id="{37354E55-3376-ED42-9C85-36DCD54BF488}"/>
                </a:ext>
              </a:extLst>
            </p:cNvPr>
            <p:cNvPicPr preferRelativeResize="0"/>
            <p:nvPr/>
          </p:nvPicPr>
          <p:blipFill rotWithShape="1">
            <a:blip r:embed="rId7">
              <a:alphaModFix/>
            </a:blip>
            <a:srcRect/>
            <a:stretch/>
          </p:blipFill>
          <p:spPr>
            <a:xfrm>
              <a:off x="10609074" y="6010248"/>
              <a:ext cx="1265337" cy="429890"/>
            </a:xfrm>
            <a:prstGeom prst="rect">
              <a:avLst/>
            </a:prstGeom>
            <a:noFill/>
            <a:ln>
              <a:noFill/>
            </a:ln>
          </p:spPr>
        </p:pic>
        <p:pic>
          <p:nvPicPr>
            <p:cNvPr id="15" name="Google Shape;167;p4">
              <a:extLst>
                <a:ext uri="{FF2B5EF4-FFF2-40B4-BE49-F238E27FC236}">
                  <a16:creationId xmlns:a16="http://schemas.microsoft.com/office/drawing/2014/main" id="{5B91812D-F0AB-3C4A-A837-AF33345724F1}"/>
                </a:ext>
              </a:extLst>
            </p:cNvPr>
            <p:cNvPicPr preferRelativeResize="0"/>
            <p:nvPr/>
          </p:nvPicPr>
          <p:blipFill rotWithShape="1">
            <a:blip r:embed="rId8">
              <a:alphaModFix/>
            </a:blip>
            <a:srcRect/>
            <a:stretch/>
          </p:blipFill>
          <p:spPr>
            <a:xfrm>
              <a:off x="6755725" y="6045681"/>
              <a:ext cx="1785691" cy="429889"/>
            </a:xfrm>
            <a:prstGeom prst="rect">
              <a:avLst/>
            </a:prstGeom>
            <a:noFill/>
            <a:ln>
              <a:noFill/>
            </a:ln>
          </p:spPr>
        </p:pic>
        <p:pic>
          <p:nvPicPr>
            <p:cNvPr id="16" name="Google Shape;168;p4" descr="A close up of a logo&#10;&#10;Description automatically generated">
              <a:extLst>
                <a:ext uri="{FF2B5EF4-FFF2-40B4-BE49-F238E27FC236}">
                  <a16:creationId xmlns:a16="http://schemas.microsoft.com/office/drawing/2014/main" id="{E1993145-AC49-9241-BF14-5F7095F34A76}"/>
                </a:ext>
              </a:extLst>
            </p:cNvPr>
            <p:cNvPicPr preferRelativeResize="0"/>
            <p:nvPr/>
          </p:nvPicPr>
          <p:blipFill rotWithShape="1">
            <a:blip r:embed="rId9">
              <a:alphaModFix/>
            </a:blip>
            <a:srcRect/>
            <a:stretch/>
          </p:blipFill>
          <p:spPr>
            <a:xfrm>
              <a:off x="8800780" y="6071345"/>
              <a:ext cx="1548930" cy="368793"/>
            </a:xfrm>
            <a:prstGeom prst="rect">
              <a:avLst/>
            </a:prstGeom>
            <a:noFill/>
            <a:ln>
              <a:noFill/>
            </a:ln>
          </p:spPr>
        </p:pic>
        <p:pic>
          <p:nvPicPr>
            <p:cNvPr id="17" name="Google Shape;169;p4" descr="A picture containing food, drawing&#10;&#10;Description automatically generated">
              <a:extLst>
                <a:ext uri="{FF2B5EF4-FFF2-40B4-BE49-F238E27FC236}">
                  <a16:creationId xmlns:a16="http://schemas.microsoft.com/office/drawing/2014/main" id="{FAC3D9D8-74BA-3C46-8E2D-C2069FFAF46C}"/>
                </a:ext>
              </a:extLst>
            </p:cNvPr>
            <p:cNvPicPr preferRelativeResize="0"/>
            <p:nvPr/>
          </p:nvPicPr>
          <p:blipFill rotWithShape="1">
            <a:blip r:embed="rId10">
              <a:alphaModFix/>
            </a:blip>
            <a:srcRect/>
            <a:stretch/>
          </p:blipFill>
          <p:spPr>
            <a:xfrm>
              <a:off x="3803961" y="6045682"/>
              <a:ext cx="2692399" cy="450976"/>
            </a:xfrm>
            <a:prstGeom prst="rect">
              <a:avLst/>
            </a:prstGeom>
            <a:noFill/>
            <a:ln>
              <a:noFill/>
            </a:ln>
          </p:spPr>
        </p:pic>
      </p:grpSp>
      <p:pic>
        <p:nvPicPr>
          <p:cNvPr id="4" name="Picture 3">
            <a:extLst>
              <a:ext uri="{FF2B5EF4-FFF2-40B4-BE49-F238E27FC236}">
                <a16:creationId xmlns:a16="http://schemas.microsoft.com/office/drawing/2014/main" id="{02D0A17F-5B5C-0542-A905-3EDB32097230}"/>
              </a:ext>
            </a:extLst>
          </p:cNvPr>
          <p:cNvPicPr>
            <a:picLocks noChangeAspect="1"/>
          </p:cNvPicPr>
          <p:nvPr/>
        </p:nvPicPr>
        <p:blipFill>
          <a:blip r:embed="rId11"/>
          <a:stretch>
            <a:fillRect/>
          </a:stretch>
        </p:blipFill>
        <p:spPr>
          <a:xfrm>
            <a:off x="8310352" y="3912110"/>
            <a:ext cx="1417171" cy="1833986"/>
          </a:xfrm>
          <a:prstGeom prst="rect">
            <a:avLst/>
          </a:prstGeom>
        </p:spPr>
      </p:pic>
      <p:sp>
        <p:nvSpPr>
          <p:cNvPr id="5" name="TextBox 4">
            <a:extLst>
              <a:ext uri="{FF2B5EF4-FFF2-40B4-BE49-F238E27FC236}">
                <a16:creationId xmlns:a16="http://schemas.microsoft.com/office/drawing/2014/main" id="{783B0E58-D6C0-7145-9CB6-6C3ADCFE1561}"/>
              </a:ext>
            </a:extLst>
          </p:cNvPr>
          <p:cNvSpPr txBox="1"/>
          <p:nvPr/>
        </p:nvSpPr>
        <p:spPr>
          <a:xfrm>
            <a:off x="6001094" y="2262462"/>
            <a:ext cx="5876657" cy="954107"/>
          </a:xfrm>
          <a:prstGeom prst="rect">
            <a:avLst/>
          </a:prstGeom>
          <a:noFill/>
        </p:spPr>
        <p:txBody>
          <a:bodyPr wrap="square" rtlCol="0">
            <a:spAutoFit/>
          </a:bodyPr>
          <a:lstStyle/>
          <a:p>
            <a:pPr algn="ctr"/>
            <a:r>
              <a:rPr lang="en-US" sz="2400" b="1" dirty="0">
                <a:solidFill>
                  <a:srgbClr val="462682"/>
                </a:solidFill>
              </a:rPr>
              <a:t>Info Sheet for Supporting Minds</a:t>
            </a:r>
          </a:p>
          <a:p>
            <a:pPr algn="ctr"/>
            <a:r>
              <a:rPr lang="en-US" sz="1800" dirty="0">
                <a:solidFill>
                  <a:srgbClr val="34B453"/>
                </a:solidFill>
              </a:rPr>
              <a:t>Overview of Mental Health and Well-Being at School </a:t>
            </a:r>
          </a:p>
          <a:p>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4" name="Google Shape;119;g95481a2da5_1_11">
            <a:extLst>
              <a:ext uri="{FF2B5EF4-FFF2-40B4-BE49-F238E27FC236}">
                <a16:creationId xmlns:a16="http://schemas.microsoft.com/office/drawing/2014/main" id="{CDE86059-AF26-A64C-A157-7AEFDC61F713}"/>
              </a:ext>
            </a:extLst>
          </p:cNvPr>
          <p:cNvSpPr/>
          <p:nvPr/>
        </p:nvSpPr>
        <p:spPr>
          <a:xfrm>
            <a:off x="0" y="3580947"/>
            <a:ext cx="12189775" cy="2076903"/>
          </a:xfrm>
          <a:prstGeom prst="rect">
            <a:avLst/>
          </a:prstGeom>
          <a:solidFill>
            <a:srgbClr val="351C7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7" name="Google Shape;127;g92f7c8325d_0_61"/>
          <p:cNvSpPr txBox="1">
            <a:spLocks noGrp="1"/>
          </p:cNvSpPr>
          <p:nvPr>
            <p:ph type="ctrTitle" idx="4294967295"/>
          </p:nvPr>
        </p:nvSpPr>
        <p:spPr>
          <a:xfrm>
            <a:off x="702528" y="3910163"/>
            <a:ext cx="10707072" cy="12693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7F7F7F"/>
              </a:buClr>
              <a:buSzPts val="3600"/>
              <a:buFont typeface="Calibri"/>
              <a:buNone/>
            </a:pPr>
            <a:r>
              <a:rPr lang="en-CA" sz="3600" b="1" u="none" strike="noStrike" cap="none" dirty="0">
                <a:solidFill>
                  <a:schemeClr val="bg1"/>
                </a:solidFill>
                <a:latin typeface="Calibri" panose="020F0502020204030204" pitchFamily="34" charset="0"/>
                <a:cs typeface="Calibri" panose="020F0502020204030204" pitchFamily="34" charset="0"/>
                <a:sym typeface="Arial"/>
              </a:rPr>
              <a:t>Mental Health and the </a:t>
            </a:r>
            <a:r>
              <a:rPr lang="en-CA" sz="3600" b="1" u="none" strike="noStrike" cap="none" dirty="0">
                <a:solidFill>
                  <a:schemeClr val="bg1"/>
                </a:solidFill>
                <a:latin typeface="Calibri" panose="020F0502020204030204" pitchFamily="34" charset="0"/>
                <a:cs typeface="Calibri" panose="020F0502020204030204" pitchFamily="34" charset="0"/>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Tiered</a:t>
            </a:r>
            <a:r>
              <a:rPr lang="en-CA" sz="3600" b="1" u="none" strike="noStrike" cap="none" dirty="0">
                <a:solidFill>
                  <a:schemeClr val="bg1"/>
                </a:solidFill>
                <a:latin typeface="Calibri" panose="020F0502020204030204" pitchFamily="34" charset="0"/>
                <a:cs typeface="Calibri" panose="020F0502020204030204" pitchFamily="34" charset="0"/>
                <a:sym typeface="Arial"/>
              </a:rPr>
              <a:t> Approach </a:t>
            </a:r>
            <a:endParaRPr sz="3600" b="1" u="none" strike="noStrike" cap="none" dirty="0">
              <a:solidFill>
                <a:schemeClr val="bg1"/>
              </a:solidFill>
              <a:latin typeface="Calibri" panose="020F0502020204030204" pitchFamily="34" charset="0"/>
              <a:cs typeface="Calibri" panose="020F0502020204030204" pitchFamily="34" charset="0"/>
              <a:sym typeface="Arial"/>
            </a:endParaRPr>
          </a:p>
          <a:p>
            <a:pPr marL="0" marR="0" lvl="0" indent="0" algn="l" rtl="0">
              <a:lnSpc>
                <a:spcPct val="90000"/>
              </a:lnSpc>
              <a:spcBef>
                <a:spcPts val="0"/>
              </a:spcBef>
              <a:spcAft>
                <a:spcPts val="0"/>
              </a:spcAft>
              <a:buClr>
                <a:srgbClr val="7F7F7F"/>
              </a:buClr>
              <a:buSzPts val="3600"/>
              <a:buFont typeface="Calibri"/>
              <a:buNone/>
            </a:pPr>
            <a:r>
              <a:rPr lang="en-CA" sz="3600" b="1" u="none" strike="noStrike" cap="none" dirty="0">
                <a:solidFill>
                  <a:schemeClr val="bg1"/>
                </a:solidFill>
                <a:latin typeface="Calibri" panose="020F0502020204030204" pitchFamily="34" charset="0"/>
                <a:cs typeface="Calibri" panose="020F0502020204030204" pitchFamily="34" charset="0"/>
                <a:sym typeface="Arial"/>
              </a:rPr>
              <a:t>to Support all Students</a:t>
            </a:r>
            <a:endParaRPr sz="3700" b="1" u="none" strike="noStrike" cap="none" dirty="0">
              <a:solidFill>
                <a:schemeClr val="bg1"/>
              </a:solidFill>
              <a:latin typeface="Calibri" panose="020F0502020204030204" pitchFamily="34" charset="0"/>
              <a:cs typeface="Calibri" panose="020F0502020204030204" pitchFamily="34" charset="0"/>
              <a:sym typeface="Arial"/>
            </a:endParaRPr>
          </a:p>
        </p:txBody>
      </p:sp>
      <p:pic>
        <p:nvPicPr>
          <p:cNvPr id="128" name="Google Shape;128;g92f7c8325d_0_61"/>
          <p:cNvPicPr preferRelativeResize="0"/>
          <p:nvPr/>
        </p:nvPicPr>
        <p:blipFill rotWithShape="1">
          <a:blip r:embed="rId3">
            <a:alphaModFix/>
          </a:blip>
          <a:srcRect/>
          <a:stretch/>
        </p:blipFill>
        <p:spPr>
          <a:xfrm>
            <a:off x="10609074" y="6010248"/>
            <a:ext cx="1265337" cy="429890"/>
          </a:xfrm>
          <a:prstGeom prst="rect">
            <a:avLst/>
          </a:prstGeom>
          <a:noFill/>
          <a:ln>
            <a:noFill/>
          </a:ln>
        </p:spPr>
      </p:pic>
      <p:pic>
        <p:nvPicPr>
          <p:cNvPr id="129" name="Google Shape;129;g92f7c8325d_0_61"/>
          <p:cNvPicPr preferRelativeResize="0"/>
          <p:nvPr/>
        </p:nvPicPr>
        <p:blipFill rotWithShape="1">
          <a:blip r:embed="rId4">
            <a:alphaModFix/>
          </a:blip>
          <a:srcRect/>
          <a:stretch/>
        </p:blipFill>
        <p:spPr>
          <a:xfrm>
            <a:off x="0" y="3154948"/>
            <a:ext cx="12191995" cy="429890"/>
          </a:xfrm>
          <a:prstGeom prst="rect">
            <a:avLst/>
          </a:prstGeom>
          <a:noFill/>
          <a:ln>
            <a:noFill/>
          </a:ln>
        </p:spPr>
      </p:pic>
      <p:pic>
        <p:nvPicPr>
          <p:cNvPr id="130" name="Google Shape;130;g92f7c8325d_0_61"/>
          <p:cNvPicPr preferRelativeResize="0"/>
          <p:nvPr/>
        </p:nvPicPr>
        <p:blipFill rotWithShape="1">
          <a:blip r:embed="rId5">
            <a:alphaModFix/>
          </a:blip>
          <a:srcRect/>
          <a:stretch/>
        </p:blipFill>
        <p:spPr>
          <a:xfrm>
            <a:off x="6755725" y="6045681"/>
            <a:ext cx="1785690" cy="429890"/>
          </a:xfrm>
          <a:prstGeom prst="rect">
            <a:avLst/>
          </a:prstGeom>
          <a:noFill/>
          <a:ln>
            <a:noFill/>
          </a:ln>
        </p:spPr>
      </p:pic>
      <p:pic>
        <p:nvPicPr>
          <p:cNvPr id="131" name="Google Shape;131;g92f7c8325d_0_61" descr="A close up of a logo&#10;&#10;Description automatically generated"/>
          <p:cNvPicPr preferRelativeResize="0"/>
          <p:nvPr/>
        </p:nvPicPr>
        <p:blipFill rotWithShape="1">
          <a:blip r:embed="rId6">
            <a:alphaModFix/>
          </a:blip>
          <a:srcRect/>
          <a:stretch/>
        </p:blipFill>
        <p:spPr>
          <a:xfrm>
            <a:off x="8800780" y="6071345"/>
            <a:ext cx="1548930" cy="368793"/>
          </a:xfrm>
          <a:prstGeom prst="rect">
            <a:avLst/>
          </a:prstGeom>
          <a:noFill/>
          <a:ln>
            <a:noFill/>
          </a:ln>
        </p:spPr>
      </p:pic>
      <p:pic>
        <p:nvPicPr>
          <p:cNvPr id="132" name="Google Shape;132;g92f7c8325d_0_61" descr="A picture containing food, drawing&#10;&#10;Description automatically generated"/>
          <p:cNvPicPr preferRelativeResize="0"/>
          <p:nvPr/>
        </p:nvPicPr>
        <p:blipFill rotWithShape="1">
          <a:blip r:embed="rId7">
            <a:alphaModFix/>
          </a:blip>
          <a:srcRect/>
          <a:stretch/>
        </p:blipFill>
        <p:spPr>
          <a:xfrm>
            <a:off x="3803961" y="6045681"/>
            <a:ext cx="2692400" cy="450977"/>
          </a:xfrm>
          <a:prstGeom prst="rect">
            <a:avLst/>
          </a:prstGeom>
          <a:noFill/>
          <a:ln>
            <a:noFill/>
          </a:ln>
        </p:spPr>
      </p:pic>
      <p:sp>
        <p:nvSpPr>
          <p:cNvPr id="133" name="Google Shape;133;g92f7c8325d_0_61"/>
          <p:cNvSpPr/>
          <p:nvPr/>
        </p:nvSpPr>
        <p:spPr>
          <a:xfrm>
            <a:off x="581700" y="2913475"/>
            <a:ext cx="6174025" cy="969600"/>
          </a:xfrm>
          <a:prstGeom prst="wave">
            <a:avLst>
              <a:gd name="adj1" fmla="val 12500"/>
              <a:gd name="adj2" fmla="val 726"/>
            </a:avLst>
          </a:prstGeom>
          <a:solidFill>
            <a:srgbClr val="EEEEEE"/>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34" name="Google Shape;134;g92f7c8325d_0_61"/>
          <p:cNvGrpSpPr/>
          <p:nvPr/>
        </p:nvGrpSpPr>
        <p:grpSpPr>
          <a:xfrm>
            <a:off x="79206" y="788657"/>
            <a:ext cx="7034209" cy="1882253"/>
            <a:chOff x="12106" y="455991"/>
            <a:chExt cx="7034209" cy="1882253"/>
          </a:xfrm>
        </p:grpSpPr>
        <p:sp>
          <p:nvSpPr>
            <p:cNvPr id="135" name="Google Shape;135;g92f7c8325d_0_61"/>
            <p:cNvSpPr/>
            <p:nvPr/>
          </p:nvSpPr>
          <p:spPr>
            <a:xfrm>
              <a:off x="12106" y="455991"/>
              <a:ext cx="7034209" cy="969600"/>
            </a:xfrm>
            <a:prstGeom prst="rect">
              <a:avLst/>
            </a:prstGeom>
          </p:spPr>
          <p:txBody>
            <a:bodyPr>
              <a:prstTxWarp prst="textPlain">
                <a:avLst/>
              </a:prstTxWarp>
            </a:bodyPr>
            <a:lstStyle/>
            <a:p>
              <a:pPr lvl="0" algn="ctr"/>
              <a:r>
                <a:rPr b="1" dirty="0">
                  <a:ln w="9525" cap="flat" cmpd="sng">
                    <a:noFill/>
                    <a:prstDash val="solid"/>
                    <a:round/>
                    <a:headEnd type="none" w="sm" len="sm"/>
                    <a:tailEnd type="none" w="sm" len="sm"/>
                  </a:ln>
                  <a:solidFill>
                    <a:srgbClr val="34B453"/>
                  </a:solidFill>
                  <a:latin typeface="Calibri" panose="020F0502020204030204" pitchFamily="34" charset="0"/>
                  <a:cs typeface="Calibri" panose="020F0502020204030204" pitchFamily="34" charset="0"/>
                </a:rPr>
                <a:t>S</a:t>
              </a:r>
              <a:r>
                <a:rPr lang="en-US" b="1" dirty="0">
                  <a:ln w="9525" cap="flat" cmpd="sng">
                    <a:noFill/>
                    <a:prstDash val="solid"/>
                    <a:round/>
                    <a:headEnd type="none" w="sm" len="sm"/>
                    <a:tailEnd type="none" w="sm" len="sm"/>
                  </a:ln>
                  <a:solidFill>
                    <a:srgbClr val="34B453"/>
                  </a:solidFill>
                  <a:latin typeface="Calibri" panose="020F0502020204030204" pitchFamily="34" charset="0"/>
                  <a:cs typeface="Calibri" panose="020F0502020204030204" pitchFamily="34" charset="0"/>
                </a:rPr>
                <a:t>upporting S</a:t>
              </a:r>
              <a:r>
                <a:rPr b="1" dirty="0">
                  <a:ln w="9525" cap="flat" cmpd="sng">
                    <a:noFill/>
                    <a:prstDash val="solid"/>
                    <a:round/>
                    <a:headEnd type="none" w="sm" len="sm"/>
                    <a:tailEnd type="none" w="sm" len="sm"/>
                  </a:ln>
                  <a:solidFill>
                    <a:srgbClr val="34B453"/>
                  </a:solidFill>
                  <a:latin typeface="Calibri" panose="020F0502020204030204" pitchFamily="34" charset="0"/>
                  <a:cs typeface="Calibri" panose="020F0502020204030204" pitchFamily="34" charset="0"/>
                </a:rPr>
                <a:t>tudent</a:t>
              </a:r>
            </a:p>
          </p:txBody>
        </p:sp>
        <p:sp>
          <p:nvSpPr>
            <p:cNvPr id="136" name="Google Shape;136;g92f7c8325d_0_61"/>
            <p:cNvSpPr/>
            <p:nvPr/>
          </p:nvSpPr>
          <p:spPr>
            <a:xfrm>
              <a:off x="1971215" y="1473466"/>
              <a:ext cx="5075100" cy="864778"/>
            </a:xfrm>
            <a:prstGeom prst="rect">
              <a:avLst/>
            </a:prstGeom>
          </p:spPr>
          <p:txBody>
            <a:bodyPr>
              <a:prstTxWarp prst="textPlain">
                <a:avLst/>
              </a:prstTxWarp>
            </a:bodyPr>
            <a:lstStyle/>
            <a:p>
              <a:pPr lvl="0" algn="ctr"/>
              <a:r>
                <a:rPr b="1" dirty="0">
                  <a:ln w="9525" cap="flat" cmpd="sng">
                    <a:solidFill>
                      <a:srgbClr val="595959"/>
                    </a:solidFill>
                    <a:prstDash val="solid"/>
                    <a:round/>
                    <a:headEnd type="none" w="sm" len="sm"/>
                    <a:tailEnd type="none" w="sm" len="sm"/>
                  </a:ln>
                  <a:solidFill>
                    <a:srgbClr val="462682"/>
                  </a:solidFill>
                  <a:latin typeface="Calibri" panose="020F0502020204030204" pitchFamily="34" charset="0"/>
                  <a:cs typeface="Calibri" panose="020F0502020204030204" pitchFamily="34" charset="0"/>
                </a:rPr>
                <a:t>Mental Health</a:t>
              </a:r>
            </a:p>
          </p:txBody>
        </p:sp>
      </p:grpSp>
      <p:sp>
        <p:nvSpPr>
          <p:cNvPr id="137" name="Google Shape;137;g92f7c8325d_0_61"/>
          <p:cNvSpPr txBox="1"/>
          <p:nvPr/>
        </p:nvSpPr>
        <p:spPr>
          <a:xfrm>
            <a:off x="799573" y="3085525"/>
            <a:ext cx="6391800" cy="625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600"/>
              <a:buFont typeface="Arial"/>
              <a:buNone/>
            </a:pPr>
            <a:r>
              <a:rPr lang="en-CA" sz="2800" b="1" u="none" strike="noStrike" cap="none" dirty="0">
                <a:solidFill>
                  <a:srgbClr val="000000"/>
                </a:solidFill>
                <a:latin typeface="Calibri" panose="020F0502020204030204" pitchFamily="34" charset="0"/>
                <a:ea typeface="Chelsea Market"/>
                <a:cs typeface="Calibri" panose="020F0502020204030204" pitchFamily="34" charset="0"/>
                <a:sym typeface="Chelsea Market"/>
              </a:rPr>
              <a:t>for Administrators - Webinar #1 of 3</a:t>
            </a:r>
            <a:endParaRPr sz="2800" b="1" u="none" strike="noStrike" cap="none" dirty="0">
              <a:solidFill>
                <a:srgbClr val="000000"/>
              </a:solidFill>
              <a:latin typeface="Calibri" panose="020F0502020204030204" pitchFamily="34" charset="0"/>
              <a:ea typeface="Chelsea Market"/>
              <a:cs typeface="Calibri" panose="020F0502020204030204" pitchFamily="34" charset="0"/>
              <a:sym typeface="Chelsea Market"/>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138" name="Google Shape;138;g92f7c8325d_0_61"/>
          <p:cNvPicPr preferRelativeResize="0"/>
          <p:nvPr/>
        </p:nvPicPr>
        <p:blipFill rotWithShape="1">
          <a:blip r:embed="rId8">
            <a:alphaModFix/>
          </a:blip>
          <a:srcRect/>
          <a:stretch/>
        </p:blipFill>
        <p:spPr>
          <a:xfrm>
            <a:off x="7037695" y="382429"/>
            <a:ext cx="5075099" cy="275165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7724E07B-2848-4470-B402-366BC0A6AABD}"/>
              </a:ext>
            </a:extLst>
          </p:cNvPr>
          <p:cNvPicPr>
            <a:picLocks noChangeAspect="1"/>
          </p:cNvPicPr>
          <p:nvPr/>
        </p:nvPicPr>
        <p:blipFill>
          <a:blip r:embed="rId3"/>
          <a:stretch>
            <a:fillRect/>
          </a:stretch>
        </p:blipFill>
        <p:spPr>
          <a:xfrm>
            <a:off x="0" y="0"/>
            <a:ext cx="12192000" cy="6857999"/>
          </a:xfrm>
          <a:prstGeom prst="rect">
            <a:avLst/>
          </a:prstGeom>
        </p:spPr>
      </p:pic>
    </p:spTree>
    <p:extLst>
      <p:ext uri="{BB962C8B-B14F-4D97-AF65-F5344CB8AC3E}">
        <p14:creationId xmlns:p14="http://schemas.microsoft.com/office/powerpoint/2010/main" val="34233626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BB5DBCBD-BD5B-47D1-8854-05351948F152}"/>
              </a:ext>
            </a:extLst>
          </p:cNvPr>
          <p:cNvPicPr>
            <a:picLocks noChangeAspect="1"/>
          </p:cNvPicPr>
          <p:nvPr/>
        </p:nvPicPr>
        <p:blipFill>
          <a:blip r:embed="rId3"/>
          <a:stretch>
            <a:fillRect/>
          </a:stretch>
        </p:blipFill>
        <p:spPr>
          <a:xfrm>
            <a:off x="0" y="0"/>
            <a:ext cx="12192000" cy="6857999"/>
          </a:xfrm>
          <a:prstGeom prst="rect">
            <a:avLst/>
          </a:prstGeom>
        </p:spPr>
      </p:pic>
    </p:spTree>
    <p:extLst>
      <p:ext uri="{BB962C8B-B14F-4D97-AF65-F5344CB8AC3E}">
        <p14:creationId xmlns:p14="http://schemas.microsoft.com/office/powerpoint/2010/main" val="8386290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65E5A5E0-6F64-4833-8BF5-912F800646A0}"/>
              </a:ext>
            </a:extLst>
          </p:cNvPr>
          <p:cNvPicPr>
            <a:picLocks noChangeAspect="1"/>
          </p:cNvPicPr>
          <p:nvPr/>
        </p:nvPicPr>
        <p:blipFill>
          <a:blip r:embed="rId3"/>
          <a:stretch>
            <a:fillRect/>
          </a:stretch>
        </p:blipFill>
        <p:spPr>
          <a:xfrm>
            <a:off x="0" y="0"/>
            <a:ext cx="12192000" cy="6857999"/>
          </a:xfrm>
          <a:prstGeom prst="rect">
            <a:avLst/>
          </a:prstGeom>
        </p:spPr>
      </p:pic>
    </p:spTree>
    <p:extLst>
      <p:ext uri="{BB962C8B-B14F-4D97-AF65-F5344CB8AC3E}">
        <p14:creationId xmlns:p14="http://schemas.microsoft.com/office/powerpoint/2010/main" val="36292311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pic>
        <p:nvPicPr>
          <p:cNvPr id="310" name="Google Shape;310;g96de725380_3_0"/>
          <p:cNvPicPr preferRelativeResize="0"/>
          <p:nvPr/>
        </p:nvPicPr>
        <p:blipFill>
          <a:blip r:embed="rId3"/>
          <a:srcRect/>
          <a:stretch/>
        </p:blipFill>
        <p:spPr>
          <a:xfrm>
            <a:off x="4836121" y="156080"/>
            <a:ext cx="6587371" cy="6384475"/>
          </a:xfrm>
          <a:prstGeom prst="rect">
            <a:avLst/>
          </a:prstGeom>
          <a:noFill/>
          <a:ln>
            <a:noFill/>
          </a:ln>
        </p:spPr>
      </p:pic>
      <p:pic>
        <p:nvPicPr>
          <p:cNvPr id="312" name="Google Shape;312;g96de725380_3_0"/>
          <p:cNvPicPr preferRelativeResize="0"/>
          <p:nvPr/>
        </p:nvPicPr>
        <p:blipFill rotWithShape="1">
          <a:blip r:embed="rId4">
            <a:alphaModFix/>
          </a:blip>
          <a:srcRect/>
          <a:stretch/>
        </p:blipFill>
        <p:spPr>
          <a:xfrm>
            <a:off x="2743019" y="90174"/>
            <a:ext cx="1616038" cy="1591301"/>
          </a:xfrm>
          <a:prstGeom prst="rect">
            <a:avLst/>
          </a:prstGeom>
          <a:noFill/>
          <a:ln>
            <a:noFill/>
          </a:ln>
        </p:spPr>
      </p:pic>
      <p:sp>
        <p:nvSpPr>
          <p:cNvPr id="313" name="Google Shape;313;g96de725380_3_0"/>
          <p:cNvSpPr txBox="1"/>
          <p:nvPr/>
        </p:nvSpPr>
        <p:spPr>
          <a:xfrm>
            <a:off x="229743" y="617266"/>
            <a:ext cx="2274744" cy="831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CA" sz="3000" b="1" i="0" u="none" strike="noStrike" cap="none" dirty="0">
                <a:solidFill>
                  <a:srgbClr val="462682"/>
                </a:solidFill>
                <a:latin typeface="Calibri  "/>
                <a:sym typeface="Arial"/>
              </a:rPr>
              <a:t>Leadership</a:t>
            </a:r>
            <a:endParaRPr sz="3000" b="1" i="0" u="none" strike="noStrike" cap="none" dirty="0">
              <a:solidFill>
                <a:srgbClr val="462682"/>
              </a:solidFill>
              <a:latin typeface="Calibri  "/>
              <a:sym typeface="Arial"/>
            </a:endParaRPr>
          </a:p>
          <a:p>
            <a:pPr marL="0" marR="0" lvl="0" indent="0" algn="l" rtl="0">
              <a:lnSpc>
                <a:spcPct val="100000"/>
              </a:lnSpc>
              <a:spcBef>
                <a:spcPts val="0"/>
              </a:spcBef>
              <a:spcAft>
                <a:spcPts val="0"/>
              </a:spcAft>
              <a:buClr>
                <a:srgbClr val="000000"/>
              </a:buClr>
              <a:buSzPts val="2200"/>
              <a:buFont typeface="Arial"/>
              <a:buNone/>
            </a:pPr>
            <a:r>
              <a:rPr lang="en-CA" sz="3000" b="1" i="0" u="none" strike="noStrike" cap="none" dirty="0">
                <a:solidFill>
                  <a:srgbClr val="462682"/>
                </a:solidFill>
                <a:latin typeface="Calibri  "/>
                <a:sym typeface="Arial"/>
              </a:rPr>
              <a:t>Look </a:t>
            </a:r>
            <a:r>
              <a:rPr lang="en-CA" sz="3000" b="1" i="0" u="none" strike="noStrike" cap="none" dirty="0" err="1">
                <a:solidFill>
                  <a:srgbClr val="462682"/>
                </a:solidFill>
                <a:latin typeface="Calibri  "/>
                <a:sym typeface="Arial"/>
              </a:rPr>
              <a:t>fors</a:t>
            </a:r>
            <a:endParaRPr sz="3000" b="1" i="0" u="none" strike="noStrike" cap="none" dirty="0">
              <a:solidFill>
                <a:srgbClr val="462682"/>
              </a:solidFill>
              <a:latin typeface="Calibri  "/>
              <a:sym typeface="Arial"/>
            </a:endParaRPr>
          </a:p>
        </p:txBody>
      </p:sp>
      <p:pic>
        <p:nvPicPr>
          <p:cNvPr id="6" name="Google Shape;164;p4">
            <a:extLst>
              <a:ext uri="{FF2B5EF4-FFF2-40B4-BE49-F238E27FC236}">
                <a16:creationId xmlns:a16="http://schemas.microsoft.com/office/drawing/2014/main" id="{5FE9F067-A49F-434B-9A8C-0A51ADE7BC5F}"/>
              </a:ext>
            </a:extLst>
          </p:cNvPr>
          <p:cNvPicPr preferRelativeResize="0"/>
          <p:nvPr/>
        </p:nvPicPr>
        <p:blipFill rotWithShape="1">
          <a:blip r:embed="rId5">
            <a:alphaModFix/>
          </a:blip>
          <a:srcRect/>
          <a:stretch/>
        </p:blipFill>
        <p:spPr>
          <a:xfrm>
            <a:off x="0" y="6654800"/>
            <a:ext cx="12192000" cy="203200"/>
          </a:xfrm>
          <a:prstGeom prst="rect">
            <a:avLst/>
          </a:prstGeom>
          <a:noFill/>
          <a:ln>
            <a:noFill/>
          </a:ln>
        </p:spPr>
      </p:pic>
      <p:pic>
        <p:nvPicPr>
          <p:cNvPr id="3" name="Picture 2" descr="Graphical user interface, text, application&#10;&#10;Description automatically generated">
            <a:hlinkClick r:id="rId6"/>
            <a:extLst>
              <a:ext uri="{FF2B5EF4-FFF2-40B4-BE49-F238E27FC236}">
                <a16:creationId xmlns:a16="http://schemas.microsoft.com/office/drawing/2014/main" id="{5F5C9092-F36E-1548-A06A-09F60F6A45E3}"/>
              </a:ext>
            </a:extLst>
          </p:cNvPr>
          <p:cNvPicPr>
            <a:picLocks noChangeAspect="1"/>
          </p:cNvPicPr>
          <p:nvPr/>
        </p:nvPicPr>
        <p:blipFill>
          <a:blip r:embed="rId7"/>
          <a:stretch>
            <a:fillRect/>
          </a:stretch>
        </p:blipFill>
        <p:spPr>
          <a:xfrm>
            <a:off x="137249" y="1959006"/>
            <a:ext cx="4460340" cy="3902951"/>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20" name="Google Shape;320;g96de725380_3_4"/>
          <p:cNvSpPr txBox="1">
            <a:spLocks noGrp="1"/>
          </p:cNvSpPr>
          <p:nvPr>
            <p:ph type="body" idx="1"/>
          </p:nvPr>
        </p:nvSpPr>
        <p:spPr>
          <a:xfrm>
            <a:off x="559824" y="337982"/>
            <a:ext cx="4668227" cy="3736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r>
              <a:rPr lang="en-CA" sz="3600" b="1" dirty="0">
                <a:solidFill>
                  <a:srgbClr val="462682"/>
                </a:solidFill>
                <a:latin typeface="Calibri" panose="020F0502020204030204" pitchFamily="34" charset="0"/>
                <a:cs typeface="Calibri" panose="020F0502020204030204" pitchFamily="34" charset="0"/>
              </a:rPr>
              <a:t>Student Engagement</a:t>
            </a:r>
            <a:endParaRPr sz="3600" b="1" dirty="0">
              <a:solidFill>
                <a:srgbClr val="462682"/>
              </a:solidFill>
              <a:latin typeface="Calibri" panose="020F0502020204030204" pitchFamily="34" charset="0"/>
              <a:cs typeface="Calibri" panose="020F0502020204030204" pitchFamily="34" charset="0"/>
            </a:endParaRPr>
          </a:p>
          <a:p>
            <a:pPr marL="457200" lvl="0" indent="0" algn="l" rtl="0">
              <a:lnSpc>
                <a:spcPct val="90000"/>
              </a:lnSpc>
              <a:spcBef>
                <a:spcPts val="1000"/>
              </a:spcBef>
              <a:spcAft>
                <a:spcPts val="0"/>
              </a:spcAft>
              <a:buSzPts val="1800"/>
              <a:buNone/>
            </a:pPr>
            <a:endParaRPr dirty="0">
              <a:solidFill>
                <a:schemeClr val="tx1"/>
              </a:solidFill>
              <a:latin typeface="Calibri" panose="020F0502020204030204" pitchFamily="34" charset="0"/>
              <a:cs typeface="Calibri" panose="020F0502020204030204" pitchFamily="34" charset="0"/>
            </a:endParaRPr>
          </a:p>
          <a:p>
            <a:pPr marL="0" lvl="0" indent="0" algn="l" rtl="0">
              <a:lnSpc>
                <a:spcPct val="90000"/>
              </a:lnSpc>
              <a:spcBef>
                <a:spcPts val="1000"/>
              </a:spcBef>
              <a:spcAft>
                <a:spcPts val="0"/>
              </a:spcAft>
              <a:buSzPts val="1800"/>
              <a:buNone/>
            </a:pPr>
            <a:r>
              <a:rPr lang="en-CA" sz="3000" dirty="0">
                <a:solidFill>
                  <a:schemeClr val="tx1"/>
                </a:solidFill>
                <a:latin typeface="Calibri" panose="020F0502020204030204" pitchFamily="34" charset="0"/>
                <a:cs typeface="Calibri" panose="020F0502020204030204" pitchFamily="34" charset="0"/>
              </a:rPr>
              <a:t>Use the chat box on the screen to answer this question.</a:t>
            </a:r>
            <a:endParaRPr sz="3000" dirty="0">
              <a:solidFill>
                <a:schemeClr val="tx1"/>
              </a:solidFill>
              <a:latin typeface="Calibri" panose="020F0502020204030204" pitchFamily="34" charset="0"/>
              <a:cs typeface="Calibri" panose="020F0502020204030204" pitchFamily="34" charset="0"/>
            </a:endParaRPr>
          </a:p>
          <a:p>
            <a:pPr marL="0" lvl="0" indent="0" algn="l" rtl="0">
              <a:lnSpc>
                <a:spcPct val="90000"/>
              </a:lnSpc>
              <a:spcBef>
                <a:spcPts val="1000"/>
              </a:spcBef>
              <a:spcAft>
                <a:spcPts val="0"/>
              </a:spcAft>
              <a:buSzPts val="1800"/>
              <a:buNone/>
            </a:pPr>
            <a:endParaRPr sz="1800" dirty="0">
              <a:solidFill>
                <a:schemeClr val="tx1"/>
              </a:solidFill>
              <a:latin typeface="Calibri" panose="020F0502020204030204" pitchFamily="34" charset="0"/>
              <a:cs typeface="Calibri" panose="020F0502020204030204" pitchFamily="34" charset="0"/>
            </a:endParaRPr>
          </a:p>
          <a:p>
            <a:pPr marL="0" lvl="0" indent="0" algn="l" rtl="0">
              <a:lnSpc>
                <a:spcPct val="90000"/>
              </a:lnSpc>
              <a:spcBef>
                <a:spcPts val="1000"/>
              </a:spcBef>
              <a:spcAft>
                <a:spcPts val="0"/>
              </a:spcAft>
              <a:buSzPts val="1800"/>
              <a:buNone/>
            </a:pPr>
            <a:r>
              <a:rPr lang="en-CA" sz="3000" dirty="0">
                <a:solidFill>
                  <a:schemeClr val="tx1"/>
                </a:solidFill>
                <a:latin typeface="Calibri" panose="020F0502020204030204" pitchFamily="34" charset="0"/>
                <a:cs typeface="Calibri" panose="020F0502020204030204" pitchFamily="34" charset="0"/>
              </a:rPr>
              <a:t>How do students participate in </a:t>
            </a:r>
            <a:r>
              <a:rPr lang="en-CA" sz="3000" b="1" dirty="0">
                <a:solidFill>
                  <a:srgbClr val="34B453"/>
                </a:solidFill>
                <a:latin typeface="Calibri" panose="020F0502020204030204" pitchFamily="34" charset="0"/>
                <a:cs typeface="Calibri" panose="020F0502020204030204" pitchFamily="34" charset="0"/>
              </a:rPr>
              <a:t>decision making </a:t>
            </a:r>
            <a:r>
              <a:rPr lang="en-CA" sz="3000" dirty="0">
                <a:solidFill>
                  <a:schemeClr val="tx1"/>
                </a:solidFill>
                <a:latin typeface="Calibri" panose="020F0502020204030204" pitchFamily="34" charset="0"/>
                <a:cs typeface="Calibri" panose="020F0502020204030204" pitchFamily="34" charset="0"/>
              </a:rPr>
              <a:t>and leadership in your school?</a:t>
            </a:r>
            <a:endParaRPr sz="3000" dirty="0">
              <a:solidFill>
                <a:schemeClr val="tx1"/>
              </a:solidFill>
              <a:latin typeface="Calibri" panose="020F0502020204030204" pitchFamily="34" charset="0"/>
              <a:cs typeface="Calibri" panose="020F0502020204030204" pitchFamily="34" charset="0"/>
            </a:endParaRPr>
          </a:p>
          <a:p>
            <a:pPr marL="0" lvl="0" indent="0" algn="l" rtl="0">
              <a:lnSpc>
                <a:spcPct val="90000"/>
              </a:lnSpc>
              <a:spcBef>
                <a:spcPts val="1000"/>
              </a:spcBef>
              <a:spcAft>
                <a:spcPts val="0"/>
              </a:spcAft>
              <a:buSzPts val="1800"/>
              <a:buNone/>
            </a:pPr>
            <a:endParaRPr dirty="0"/>
          </a:p>
          <a:p>
            <a:pPr marL="0" lvl="0" indent="0" algn="l" rtl="0">
              <a:lnSpc>
                <a:spcPct val="90000"/>
              </a:lnSpc>
              <a:spcBef>
                <a:spcPts val="1000"/>
              </a:spcBef>
              <a:spcAft>
                <a:spcPts val="0"/>
              </a:spcAft>
              <a:buSzPts val="1800"/>
              <a:buNone/>
            </a:pPr>
            <a:r>
              <a:rPr lang="en-CA" dirty="0"/>
              <a:t> </a:t>
            </a:r>
            <a:endParaRPr dirty="0"/>
          </a:p>
          <a:p>
            <a:pPr marL="0" lvl="0" indent="0" algn="l" rtl="0">
              <a:lnSpc>
                <a:spcPct val="90000"/>
              </a:lnSpc>
              <a:spcBef>
                <a:spcPts val="1000"/>
              </a:spcBef>
              <a:spcAft>
                <a:spcPts val="0"/>
              </a:spcAft>
              <a:buSzPts val="1800"/>
              <a:buNone/>
            </a:pPr>
            <a:endParaRPr dirty="0"/>
          </a:p>
        </p:txBody>
      </p:sp>
      <p:pic>
        <p:nvPicPr>
          <p:cNvPr id="321" name="Google Shape;321;g96de725380_3_4"/>
          <p:cNvPicPr preferRelativeResize="0"/>
          <p:nvPr/>
        </p:nvPicPr>
        <p:blipFill rotWithShape="1">
          <a:blip r:embed="rId3">
            <a:alphaModFix/>
          </a:blip>
          <a:srcRect/>
          <a:stretch/>
        </p:blipFill>
        <p:spPr>
          <a:xfrm>
            <a:off x="1987400" y="4602934"/>
            <a:ext cx="1813074" cy="1766638"/>
          </a:xfrm>
          <a:prstGeom prst="rect">
            <a:avLst/>
          </a:prstGeom>
          <a:noFill/>
          <a:ln>
            <a:noFill/>
          </a:ln>
        </p:spPr>
      </p:pic>
      <p:pic>
        <p:nvPicPr>
          <p:cNvPr id="5" name="Google Shape;164;p4">
            <a:extLst>
              <a:ext uri="{FF2B5EF4-FFF2-40B4-BE49-F238E27FC236}">
                <a16:creationId xmlns:a16="http://schemas.microsoft.com/office/drawing/2014/main" id="{D3FAFCF7-BC1E-0848-A504-1FF3992EAA6B}"/>
              </a:ext>
            </a:extLst>
          </p:cNvPr>
          <p:cNvPicPr preferRelativeResize="0"/>
          <p:nvPr/>
        </p:nvPicPr>
        <p:blipFill rotWithShape="1">
          <a:blip r:embed="rId4">
            <a:alphaModFix/>
          </a:blip>
          <a:srcRect/>
          <a:stretch/>
        </p:blipFill>
        <p:spPr>
          <a:xfrm>
            <a:off x="0" y="6654800"/>
            <a:ext cx="12192000" cy="203200"/>
          </a:xfrm>
          <a:prstGeom prst="rect">
            <a:avLst/>
          </a:prstGeom>
          <a:noFill/>
          <a:ln>
            <a:noFill/>
          </a:ln>
        </p:spPr>
      </p:pic>
      <p:pic>
        <p:nvPicPr>
          <p:cNvPr id="4" name="Picture 3">
            <a:hlinkClick r:id="rId5"/>
            <a:extLst>
              <a:ext uri="{FF2B5EF4-FFF2-40B4-BE49-F238E27FC236}">
                <a16:creationId xmlns:a16="http://schemas.microsoft.com/office/drawing/2014/main" id="{A724F21B-BAA4-C443-8F9A-9246B50EE046}"/>
              </a:ext>
            </a:extLst>
          </p:cNvPr>
          <p:cNvPicPr>
            <a:picLocks noChangeAspect="1"/>
          </p:cNvPicPr>
          <p:nvPr/>
        </p:nvPicPr>
        <p:blipFill>
          <a:blip r:embed="rId6"/>
          <a:srcRect/>
          <a:stretch/>
        </p:blipFill>
        <p:spPr>
          <a:xfrm>
            <a:off x="5359536" y="226923"/>
            <a:ext cx="6608108" cy="6404153"/>
          </a:xfrm>
          <a:prstGeom prst="rect">
            <a:avLst/>
          </a:prstGeom>
        </p:spPr>
      </p:pic>
      <p:sp>
        <p:nvSpPr>
          <p:cNvPr id="2" name="Rectangle 1">
            <a:extLst>
              <a:ext uri="{FF2B5EF4-FFF2-40B4-BE49-F238E27FC236}">
                <a16:creationId xmlns:a16="http://schemas.microsoft.com/office/drawing/2014/main" id="{39665572-38F6-8D4D-A703-FED2D1800588}"/>
              </a:ext>
            </a:extLst>
          </p:cNvPr>
          <p:cNvSpPr/>
          <p:nvPr/>
        </p:nvSpPr>
        <p:spPr>
          <a:xfrm>
            <a:off x="6923315" y="1861458"/>
            <a:ext cx="489857" cy="179614"/>
          </a:xfrm>
          <a:prstGeom prst="rect">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1AFDAE4-6D11-B741-B9E9-18DEEA2EE745}"/>
              </a:ext>
            </a:extLst>
          </p:cNvPr>
          <p:cNvSpPr/>
          <p:nvPr/>
        </p:nvSpPr>
        <p:spPr>
          <a:xfrm>
            <a:off x="6770784" y="2960915"/>
            <a:ext cx="489857" cy="179614"/>
          </a:xfrm>
          <a:prstGeom prst="rect">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F93AF53-0115-A246-A89A-9D26E420AE87}"/>
              </a:ext>
            </a:extLst>
          </p:cNvPr>
          <p:cNvSpPr/>
          <p:nvPr/>
        </p:nvSpPr>
        <p:spPr>
          <a:xfrm>
            <a:off x="5557158" y="3115268"/>
            <a:ext cx="538842" cy="179614"/>
          </a:xfrm>
          <a:prstGeom prst="rect">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7AE0490-503B-3B44-B347-62A450980C02}"/>
              </a:ext>
            </a:extLst>
          </p:cNvPr>
          <p:cNvSpPr/>
          <p:nvPr/>
        </p:nvSpPr>
        <p:spPr>
          <a:xfrm>
            <a:off x="5557158" y="2015811"/>
            <a:ext cx="1856014" cy="179614"/>
          </a:xfrm>
          <a:prstGeom prst="rect">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g96de725380_3_8">
            <a:hlinkClick r:id="rId3"/>
          </p:cNvPr>
          <p:cNvPicPr preferRelativeResize="0"/>
          <p:nvPr/>
        </p:nvPicPr>
        <p:blipFill>
          <a:blip r:embed="rId4"/>
          <a:srcRect/>
          <a:stretch/>
        </p:blipFill>
        <p:spPr>
          <a:xfrm>
            <a:off x="5355770" y="195943"/>
            <a:ext cx="6836229" cy="6458857"/>
          </a:xfrm>
          <a:prstGeom prst="rect">
            <a:avLst/>
          </a:prstGeom>
          <a:noFill/>
          <a:ln>
            <a:noFill/>
          </a:ln>
        </p:spPr>
      </p:pic>
      <p:sp>
        <p:nvSpPr>
          <p:cNvPr id="328" name="Google Shape;328;g96de725380_3_8"/>
          <p:cNvSpPr txBox="1">
            <a:spLocks noGrp="1"/>
          </p:cNvSpPr>
          <p:nvPr>
            <p:ph type="body" idx="1"/>
          </p:nvPr>
        </p:nvSpPr>
        <p:spPr>
          <a:xfrm>
            <a:off x="429379" y="994095"/>
            <a:ext cx="4926392" cy="473528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r>
              <a:rPr lang="en-CA" sz="3600" b="1" dirty="0">
                <a:solidFill>
                  <a:srgbClr val="462682"/>
                </a:solidFill>
                <a:latin typeface="Calibri" panose="020F0502020204030204" pitchFamily="34" charset="0"/>
                <a:cs typeface="Calibri" panose="020F0502020204030204" pitchFamily="34" charset="0"/>
              </a:rPr>
              <a:t>Reflection Questions</a:t>
            </a:r>
          </a:p>
          <a:p>
            <a:pPr marL="0" lvl="0" indent="0" algn="l" rtl="0">
              <a:lnSpc>
                <a:spcPct val="90000"/>
              </a:lnSpc>
              <a:spcBef>
                <a:spcPts val="1000"/>
              </a:spcBef>
              <a:spcAft>
                <a:spcPts val="0"/>
              </a:spcAft>
              <a:buSzPts val="1800"/>
              <a:buNone/>
            </a:pPr>
            <a:endParaRPr lang="en-CA" sz="1600" dirty="0">
              <a:solidFill>
                <a:schemeClr val="tx1"/>
              </a:solidFill>
              <a:latin typeface="Calibri" panose="020F0502020204030204" pitchFamily="34" charset="0"/>
              <a:cs typeface="Calibri" panose="020F0502020204030204" pitchFamily="34" charset="0"/>
            </a:endParaRPr>
          </a:p>
          <a:p>
            <a:pPr marL="0" lvl="0" indent="0" algn="l" rtl="0">
              <a:lnSpc>
                <a:spcPct val="90000"/>
              </a:lnSpc>
              <a:spcBef>
                <a:spcPts val="1000"/>
              </a:spcBef>
              <a:spcAft>
                <a:spcPts val="0"/>
              </a:spcAft>
              <a:buSzPts val="1800"/>
              <a:buNone/>
            </a:pPr>
            <a:r>
              <a:rPr lang="en-CA" sz="2800" dirty="0">
                <a:solidFill>
                  <a:schemeClr val="tx1"/>
                </a:solidFill>
                <a:latin typeface="Calibri" panose="020F0502020204030204" pitchFamily="34" charset="0"/>
                <a:cs typeface="Calibri" panose="020F0502020204030204" pitchFamily="34" charset="0"/>
              </a:rPr>
              <a:t>How are </a:t>
            </a:r>
            <a:r>
              <a:rPr lang="en-CA" sz="2800" dirty="0">
                <a:solidFill>
                  <a:schemeClr val="tx1"/>
                </a:solidFill>
                <a:latin typeface="Calibri" panose="020F0502020204030204" pitchFamily="34" charset="0"/>
                <a:cs typeface="Calibri" panose="020F050202020403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5"/>
                  </a:ext>
                </a:extLst>
              </a:rPr>
              <a:t>mistakes</a:t>
            </a:r>
            <a:r>
              <a:rPr lang="en-CA" sz="2800" dirty="0">
                <a:solidFill>
                  <a:schemeClr val="tx1"/>
                </a:solidFill>
                <a:latin typeface="Calibri" panose="020F0502020204030204" pitchFamily="34" charset="0"/>
                <a:cs typeface="Calibri" panose="020F0502020204030204" pitchFamily="34" charset="0"/>
              </a:rPr>
              <a:t> viewed by </a:t>
            </a:r>
            <a:br>
              <a:rPr lang="en-CA" sz="2800" dirty="0">
                <a:solidFill>
                  <a:schemeClr val="tx1"/>
                </a:solidFill>
                <a:latin typeface="Calibri" panose="020F0502020204030204" pitchFamily="34" charset="0"/>
                <a:cs typeface="Calibri" panose="020F0502020204030204" pitchFamily="34" charset="0"/>
              </a:rPr>
            </a:br>
            <a:r>
              <a:rPr lang="en-CA" sz="2800" dirty="0">
                <a:solidFill>
                  <a:schemeClr val="tx1"/>
                </a:solidFill>
                <a:latin typeface="Calibri" panose="020F0502020204030204" pitchFamily="34" charset="0"/>
                <a:cs typeface="Calibri" panose="020F0502020204030204" pitchFamily="34" charset="0"/>
              </a:rPr>
              <a:t>the stakeholders in your school?</a:t>
            </a:r>
            <a:endParaRPr sz="2800" dirty="0">
              <a:solidFill>
                <a:schemeClr val="tx1"/>
              </a:solidFill>
              <a:latin typeface="Calibri" panose="020F0502020204030204" pitchFamily="34" charset="0"/>
              <a:cs typeface="Calibri" panose="020F0502020204030204" pitchFamily="34" charset="0"/>
            </a:endParaRPr>
          </a:p>
          <a:p>
            <a:pPr marL="0" lvl="0" indent="0" algn="l" rtl="0">
              <a:lnSpc>
                <a:spcPct val="90000"/>
              </a:lnSpc>
              <a:spcBef>
                <a:spcPts val="1000"/>
              </a:spcBef>
              <a:spcAft>
                <a:spcPts val="0"/>
              </a:spcAft>
              <a:buSzPts val="1800"/>
              <a:buNone/>
            </a:pPr>
            <a:endParaRPr sz="1400" dirty="0">
              <a:solidFill>
                <a:schemeClr val="tx1"/>
              </a:solidFill>
              <a:latin typeface="Calibri" panose="020F0502020204030204" pitchFamily="34" charset="0"/>
              <a:cs typeface="Calibri" panose="020F0502020204030204" pitchFamily="34" charset="0"/>
            </a:endParaRPr>
          </a:p>
          <a:p>
            <a:pPr marL="0" lvl="0" indent="0" algn="l" rtl="0">
              <a:lnSpc>
                <a:spcPct val="90000"/>
              </a:lnSpc>
              <a:spcBef>
                <a:spcPts val="1000"/>
              </a:spcBef>
              <a:spcAft>
                <a:spcPts val="0"/>
              </a:spcAft>
              <a:buSzPts val="1800"/>
              <a:buNone/>
            </a:pPr>
            <a:r>
              <a:rPr lang="en-CA" sz="2800" dirty="0">
                <a:solidFill>
                  <a:schemeClr val="tx1"/>
                </a:solidFill>
                <a:latin typeface="Calibri" panose="020F0502020204030204" pitchFamily="34" charset="0"/>
                <a:cs typeface="Calibri" panose="020F0502020204030204" pitchFamily="34" charset="0"/>
              </a:rPr>
              <a:t>As a school leader, how do you encourage the use of mistakes to become opportunities for learning?</a:t>
            </a:r>
            <a:endParaRPr sz="2800" dirty="0">
              <a:solidFill>
                <a:schemeClr val="tx1"/>
              </a:solidFill>
              <a:latin typeface="Calibri" panose="020F0502020204030204" pitchFamily="34" charset="0"/>
              <a:cs typeface="Calibri" panose="020F0502020204030204" pitchFamily="34" charset="0"/>
            </a:endParaRPr>
          </a:p>
          <a:p>
            <a:pPr marL="0" lvl="0" indent="0" algn="l" rtl="0">
              <a:lnSpc>
                <a:spcPct val="90000"/>
              </a:lnSpc>
              <a:spcBef>
                <a:spcPts val="1000"/>
              </a:spcBef>
              <a:spcAft>
                <a:spcPts val="0"/>
              </a:spcAft>
              <a:buSzPts val="1800"/>
              <a:buNone/>
            </a:pPr>
            <a:endParaRPr dirty="0"/>
          </a:p>
        </p:txBody>
      </p:sp>
      <p:pic>
        <p:nvPicPr>
          <p:cNvPr id="4" name="Google Shape;164;p4">
            <a:extLst>
              <a:ext uri="{FF2B5EF4-FFF2-40B4-BE49-F238E27FC236}">
                <a16:creationId xmlns:a16="http://schemas.microsoft.com/office/drawing/2014/main" id="{87006B08-7B8E-5E49-A403-7B2C7CDC565A}"/>
              </a:ext>
            </a:extLst>
          </p:cNvPr>
          <p:cNvPicPr preferRelativeResize="0"/>
          <p:nvPr/>
        </p:nvPicPr>
        <p:blipFill rotWithShape="1">
          <a:blip r:embed="rId5">
            <a:alphaModFix/>
          </a:blip>
          <a:srcRect/>
          <a:stretch/>
        </p:blipFill>
        <p:spPr>
          <a:xfrm>
            <a:off x="0" y="6654800"/>
            <a:ext cx="12192000" cy="203200"/>
          </a:xfrm>
          <a:prstGeom prst="rect">
            <a:avLst/>
          </a:prstGeom>
          <a:noFill/>
          <a:ln>
            <a:noFill/>
          </a:ln>
        </p:spPr>
      </p:pic>
      <p:sp>
        <p:nvSpPr>
          <p:cNvPr id="7" name="Google Shape;328;g96de725380_3_8">
            <a:extLst>
              <a:ext uri="{FF2B5EF4-FFF2-40B4-BE49-F238E27FC236}">
                <a16:creationId xmlns:a16="http://schemas.microsoft.com/office/drawing/2014/main" id="{E716D6AB-BBC2-2945-A82E-1F08BC987D9D}"/>
              </a:ext>
            </a:extLst>
          </p:cNvPr>
          <p:cNvSpPr txBox="1">
            <a:spLocks/>
          </p:cNvSpPr>
          <p:nvPr/>
        </p:nvSpPr>
        <p:spPr>
          <a:xfrm>
            <a:off x="5192488" y="3837214"/>
            <a:ext cx="2579914" cy="800102"/>
          </a:xfrm>
          <a:prstGeom prst="rect">
            <a:avLst/>
          </a:prstGeom>
          <a:solidFill>
            <a:srgbClr val="34B453"/>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400" b="0" i="0" u="none" strike="noStrike" cap="none">
                <a:solidFill>
                  <a:schemeClr val="dk2"/>
                </a:solidFill>
                <a:latin typeface="Arial"/>
                <a:ea typeface="Arial"/>
                <a:cs typeface="Arial"/>
                <a:sym typeface="Arial"/>
              </a:defRPr>
            </a:lvl1pPr>
            <a:lvl2pPr marL="914400" marR="0" lvl="1" indent="-342900" algn="l" rtl="0">
              <a:lnSpc>
                <a:spcPct val="90000"/>
              </a:lnSpc>
              <a:spcBef>
                <a:spcPts val="2100"/>
              </a:spcBef>
              <a:spcAft>
                <a:spcPts val="0"/>
              </a:spcAft>
              <a:buClr>
                <a:schemeClr val="dk1"/>
              </a:buClr>
              <a:buSzPts val="1800"/>
              <a:buFont typeface="Arial"/>
              <a:buChar char="○"/>
              <a:defRPr sz="1900" b="0" i="0" u="none" strike="noStrike" cap="none">
                <a:solidFill>
                  <a:schemeClr val="dk2"/>
                </a:solidFill>
                <a:latin typeface="Arial"/>
                <a:ea typeface="Arial"/>
                <a:cs typeface="Arial"/>
                <a:sym typeface="Arial"/>
              </a:defRPr>
            </a:lvl2pPr>
            <a:lvl3pPr marL="1371600" marR="0" lvl="2" indent="-342900" algn="l" rtl="0">
              <a:lnSpc>
                <a:spcPct val="90000"/>
              </a:lnSpc>
              <a:spcBef>
                <a:spcPts val="2100"/>
              </a:spcBef>
              <a:spcAft>
                <a:spcPts val="0"/>
              </a:spcAft>
              <a:buClr>
                <a:schemeClr val="dk1"/>
              </a:buClr>
              <a:buSzPts val="1800"/>
              <a:buFont typeface="Arial"/>
              <a:buChar char="■"/>
              <a:defRPr sz="1900" b="0" i="0" u="none" strike="noStrike" cap="none">
                <a:solidFill>
                  <a:schemeClr val="dk2"/>
                </a:solidFill>
                <a:latin typeface="Arial"/>
                <a:ea typeface="Arial"/>
                <a:cs typeface="Arial"/>
                <a:sym typeface="Arial"/>
              </a:defRPr>
            </a:lvl3pPr>
            <a:lvl4pPr marL="1828800" marR="0" lvl="3" indent="-342900" algn="l" rtl="0">
              <a:lnSpc>
                <a:spcPct val="90000"/>
              </a:lnSpc>
              <a:spcBef>
                <a:spcPts val="2100"/>
              </a:spcBef>
              <a:spcAft>
                <a:spcPts val="0"/>
              </a:spcAft>
              <a:buClr>
                <a:schemeClr val="dk1"/>
              </a:buClr>
              <a:buSzPts val="1800"/>
              <a:buFont typeface="Arial"/>
              <a:buChar char="●"/>
              <a:defRPr sz="1900" b="0" i="0" u="none" strike="noStrike" cap="none">
                <a:solidFill>
                  <a:schemeClr val="dk2"/>
                </a:solidFill>
                <a:latin typeface="Arial"/>
                <a:ea typeface="Arial"/>
                <a:cs typeface="Arial"/>
                <a:sym typeface="Arial"/>
              </a:defRPr>
            </a:lvl4pPr>
            <a:lvl5pPr marL="2286000" marR="0" lvl="4" indent="-342900" algn="l" rtl="0">
              <a:lnSpc>
                <a:spcPct val="90000"/>
              </a:lnSpc>
              <a:spcBef>
                <a:spcPts val="2100"/>
              </a:spcBef>
              <a:spcAft>
                <a:spcPts val="0"/>
              </a:spcAft>
              <a:buClr>
                <a:schemeClr val="dk1"/>
              </a:buClr>
              <a:buSzPts val="1800"/>
              <a:buFont typeface="Arial"/>
              <a:buChar char="○"/>
              <a:defRPr sz="1900" b="0" i="0" u="none" strike="noStrike" cap="none">
                <a:solidFill>
                  <a:schemeClr val="dk2"/>
                </a:solidFill>
                <a:latin typeface="Arial"/>
                <a:ea typeface="Arial"/>
                <a:cs typeface="Arial"/>
                <a:sym typeface="Arial"/>
              </a:defRPr>
            </a:lvl5pPr>
            <a:lvl6pPr marL="2743200" marR="0" lvl="5" indent="-342900" algn="l" rtl="0">
              <a:lnSpc>
                <a:spcPct val="90000"/>
              </a:lnSpc>
              <a:spcBef>
                <a:spcPts val="2100"/>
              </a:spcBef>
              <a:spcAft>
                <a:spcPts val="0"/>
              </a:spcAft>
              <a:buClr>
                <a:schemeClr val="dk1"/>
              </a:buClr>
              <a:buSzPts val="1800"/>
              <a:buFont typeface="Arial"/>
              <a:buChar char="■"/>
              <a:defRPr sz="1900" b="0" i="0" u="none" strike="noStrike" cap="none">
                <a:solidFill>
                  <a:schemeClr val="dk2"/>
                </a:solidFill>
                <a:latin typeface="Arial"/>
                <a:ea typeface="Arial"/>
                <a:cs typeface="Arial"/>
                <a:sym typeface="Arial"/>
              </a:defRPr>
            </a:lvl6pPr>
            <a:lvl7pPr marL="3200400" marR="0" lvl="6" indent="-342900" algn="l" rtl="0">
              <a:lnSpc>
                <a:spcPct val="90000"/>
              </a:lnSpc>
              <a:spcBef>
                <a:spcPts val="2100"/>
              </a:spcBef>
              <a:spcAft>
                <a:spcPts val="0"/>
              </a:spcAft>
              <a:buClr>
                <a:schemeClr val="dk1"/>
              </a:buClr>
              <a:buSzPts val="1800"/>
              <a:buFont typeface="Arial"/>
              <a:buChar char="●"/>
              <a:defRPr sz="1900" b="0" i="0" u="none" strike="noStrike" cap="none">
                <a:solidFill>
                  <a:schemeClr val="dk2"/>
                </a:solidFill>
                <a:latin typeface="Arial"/>
                <a:ea typeface="Arial"/>
                <a:cs typeface="Arial"/>
                <a:sym typeface="Arial"/>
              </a:defRPr>
            </a:lvl7pPr>
            <a:lvl8pPr marL="3657600" marR="0" lvl="7" indent="-342900" algn="l" rtl="0">
              <a:lnSpc>
                <a:spcPct val="90000"/>
              </a:lnSpc>
              <a:spcBef>
                <a:spcPts val="2100"/>
              </a:spcBef>
              <a:spcAft>
                <a:spcPts val="0"/>
              </a:spcAft>
              <a:buClr>
                <a:schemeClr val="dk1"/>
              </a:buClr>
              <a:buSzPts val="1800"/>
              <a:buFont typeface="Arial"/>
              <a:buChar char="○"/>
              <a:defRPr sz="1900" b="0" i="0" u="none" strike="noStrike" cap="none">
                <a:solidFill>
                  <a:schemeClr val="dk2"/>
                </a:solidFill>
                <a:latin typeface="Arial"/>
                <a:ea typeface="Arial"/>
                <a:cs typeface="Arial"/>
                <a:sym typeface="Arial"/>
              </a:defRPr>
            </a:lvl8pPr>
            <a:lvl9pPr marL="4114800" marR="0" lvl="8" indent="-342900" algn="l" rtl="0">
              <a:lnSpc>
                <a:spcPct val="90000"/>
              </a:lnSpc>
              <a:spcBef>
                <a:spcPts val="2100"/>
              </a:spcBef>
              <a:spcAft>
                <a:spcPts val="2100"/>
              </a:spcAft>
              <a:buClr>
                <a:schemeClr val="dk1"/>
              </a:buClr>
              <a:buSzPts val="1800"/>
              <a:buFont typeface="Arial"/>
              <a:buChar char="■"/>
              <a:defRPr sz="1900" b="0" i="0" u="none" strike="noStrike" cap="none">
                <a:solidFill>
                  <a:schemeClr val="dk2"/>
                </a:solidFill>
                <a:latin typeface="Arial"/>
                <a:ea typeface="Arial"/>
                <a:cs typeface="Arial"/>
                <a:sym typeface="Arial"/>
              </a:defRPr>
            </a:lvl9pPr>
          </a:lstStyle>
          <a:p>
            <a:pPr marL="0" indent="0" algn="ctr">
              <a:buFont typeface="Arial"/>
              <a:buNone/>
            </a:pPr>
            <a:r>
              <a:rPr lang="en-CA" sz="1200" dirty="0">
                <a:solidFill>
                  <a:schemeClr val="bg1"/>
                </a:solidFill>
                <a:latin typeface="Calibri" panose="020F0502020204030204" pitchFamily="34" charset="0"/>
                <a:cs typeface="Calibri" panose="020F0502020204030204" pitchFamily="34" charset="0"/>
              </a:rPr>
              <a:t>Mistakes are viewed by all (students and educators) as opportunities for learning (growth mindset approach).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334" name="Google Shape;334;ga3756134cc_0_1"/>
          <p:cNvPicPr preferRelativeResize="0"/>
          <p:nvPr/>
        </p:nvPicPr>
        <p:blipFill>
          <a:blip r:embed="rId3">
            <a:alphaModFix/>
          </a:blip>
          <a:stretch>
            <a:fillRect/>
          </a:stretch>
        </p:blipFill>
        <p:spPr>
          <a:xfrm>
            <a:off x="3446650" y="293325"/>
            <a:ext cx="8273101" cy="6271351"/>
          </a:xfrm>
          <a:prstGeom prst="rect">
            <a:avLst/>
          </a:prstGeom>
          <a:noFill/>
          <a:ln>
            <a:noFill/>
          </a:ln>
        </p:spPr>
      </p:pic>
      <p:pic>
        <p:nvPicPr>
          <p:cNvPr id="335" name="Google Shape;335;ga3756134cc_0_1"/>
          <p:cNvPicPr preferRelativeResize="0"/>
          <p:nvPr/>
        </p:nvPicPr>
        <p:blipFill>
          <a:blip r:embed="rId4">
            <a:alphaModFix/>
          </a:blip>
          <a:stretch>
            <a:fillRect/>
          </a:stretch>
        </p:blipFill>
        <p:spPr>
          <a:xfrm>
            <a:off x="287150" y="226090"/>
            <a:ext cx="3097700" cy="4234924"/>
          </a:xfrm>
          <a:prstGeom prst="rect">
            <a:avLst/>
          </a:prstGeom>
          <a:noFill/>
          <a:ln>
            <a:noFill/>
          </a:ln>
        </p:spPr>
      </p:pic>
      <p:pic>
        <p:nvPicPr>
          <p:cNvPr id="336" name="Google Shape;336;ga3756134cc_0_1"/>
          <p:cNvPicPr preferRelativeResize="0"/>
          <p:nvPr/>
        </p:nvPicPr>
        <p:blipFill rotWithShape="1">
          <a:blip r:embed="rId5">
            <a:alphaModFix/>
          </a:blip>
          <a:srcRect/>
          <a:stretch/>
        </p:blipFill>
        <p:spPr>
          <a:xfrm>
            <a:off x="1075695" y="4812832"/>
            <a:ext cx="1314636" cy="1490150"/>
          </a:xfrm>
          <a:prstGeom prst="rect">
            <a:avLst/>
          </a:prstGeom>
          <a:noFill/>
          <a:ln>
            <a:noFill/>
          </a:ln>
        </p:spPr>
      </p:pic>
      <p:pic>
        <p:nvPicPr>
          <p:cNvPr id="5" name="Google Shape;164;p4">
            <a:extLst>
              <a:ext uri="{FF2B5EF4-FFF2-40B4-BE49-F238E27FC236}">
                <a16:creationId xmlns:a16="http://schemas.microsoft.com/office/drawing/2014/main" id="{60DEAE07-624A-3144-B801-A5BD3D396CC1}"/>
              </a:ext>
            </a:extLst>
          </p:cNvPr>
          <p:cNvPicPr preferRelativeResize="0"/>
          <p:nvPr/>
        </p:nvPicPr>
        <p:blipFill rotWithShape="1">
          <a:blip r:embed="rId6">
            <a:alphaModFix/>
          </a:blip>
          <a:srcRect/>
          <a:stretch/>
        </p:blipFill>
        <p:spPr>
          <a:xfrm>
            <a:off x="0" y="6654800"/>
            <a:ext cx="12192000" cy="2032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342" name="Google Shape;342;g96de725380_3_12"/>
          <p:cNvPicPr preferRelativeResize="0"/>
          <p:nvPr/>
        </p:nvPicPr>
        <p:blipFill rotWithShape="1">
          <a:blip r:embed="rId3"/>
          <a:srcRect l="248" r="482"/>
          <a:stretch/>
        </p:blipFill>
        <p:spPr>
          <a:xfrm>
            <a:off x="5513613" y="157979"/>
            <a:ext cx="6596742" cy="6411409"/>
          </a:xfrm>
          <a:prstGeom prst="rect">
            <a:avLst/>
          </a:prstGeom>
          <a:noFill/>
          <a:ln>
            <a:noFill/>
          </a:ln>
        </p:spPr>
      </p:pic>
      <p:sp>
        <p:nvSpPr>
          <p:cNvPr id="343" name="Google Shape;343;g96de725380_3_12"/>
          <p:cNvSpPr txBox="1">
            <a:spLocks noGrp="1"/>
          </p:cNvSpPr>
          <p:nvPr>
            <p:ph type="body" idx="1"/>
          </p:nvPr>
        </p:nvSpPr>
        <p:spPr>
          <a:xfrm>
            <a:off x="414336" y="257130"/>
            <a:ext cx="4974093" cy="420509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r>
              <a:rPr lang="en-CA" sz="3600" b="1" dirty="0">
                <a:solidFill>
                  <a:srgbClr val="462682"/>
                </a:solidFill>
                <a:latin typeface="Calibri" panose="020F0502020204030204" pitchFamily="34" charset="0"/>
                <a:cs typeface="Calibri" panose="020F0502020204030204" pitchFamily="34" charset="0"/>
              </a:rPr>
              <a:t>Reflection Questions</a:t>
            </a:r>
            <a:endParaRPr sz="3600" b="1" dirty="0">
              <a:solidFill>
                <a:srgbClr val="462682"/>
              </a:solidFill>
              <a:latin typeface="Calibri" panose="020F0502020204030204" pitchFamily="34" charset="0"/>
              <a:cs typeface="Calibri" panose="020F0502020204030204" pitchFamily="34" charset="0"/>
            </a:endParaRPr>
          </a:p>
          <a:p>
            <a:pPr marL="0" lvl="0" indent="0" algn="l" rtl="0">
              <a:lnSpc>
                <a:spcPct val="90000"/>
              </a:lnSpc>
              <a:spcBef>
                <a:spcPts val="1000"/>
              </a:spcBef>
              <a:spcAft>
                <a:spcPts val="0"/>
              </a:spcAft>
              <a:buSzPts val="1800"/>
              <a:buNone/>
            </a:pPr>
            <a:endParaRPr lang="en-CA" sz="800" dirty="0">
              <a:solidFill>
                <a:schemeClr val="tx1"/>
              </a:solidFill>
              <a:highlight>
                <a:srgbClr val="FFFFFF"/>
              </a:highlight>
              <a:latin typeface="Calibri" panose="020F0502020204030204" pitchFamily="34" charset="0"/>
              <a:ea typeface="Roboto"/>
              <a:cs typeface="Calibri" panose="020F0502020204030204" pitchFamily="34" charset="0"/>
              <a:sym typeface="Roboto"/>
            </a:endParaRPr>
          </a:p>
          <a:p>
            <a:pPr marL="0" lvl="0" indent="0" algn="l" rtl="0">
              <a:lnSpc>
                <a:spcPct val="90000"/>
              </a:lnSpc>
              <a:spcBef>
                <a:spcPts val="1000"/>
              </a:spcBef>
              <a:spcAft>
                <a:spcPts val="0"/>
              </a:spcAft>
              <a:buSzPts val="1800"/>
              <a:buNone/>
            </a:pPr>
            <a:r>
              <a:rPr lang="en-CA" sz="2800" dirty="0">
                <a:solidFill>
                  <a:schemeClr val="tx1"/>
                </a:solidFill>
                <a:highlight>
                  <a:srgbClr val="FFFFFF"/>
                </a:highlight>
                <a:latin typeface="Calibri" panose="020F0502020204030204" pitchFamily="34" charset="0"/>
                <a:ea typeface="Roboto"/>
                <a:cs typeface="Calibri" panose="020F0502020204030204" pitchFamily="34" charset="0"/>
                <a:sym typeface="Roboto"/>
              </a:rPr>
              <a:t>What are you seeing and hearing that is evidence that your school community is committed to promoting mentally healthy classrooms/school?</a:t>
            </a:r>
            <a:endParaRPr sz="2800" dirty="0">
              <a:solidFill>
                <a:schemeClr val="tx1"/>
              </a:solidFill>
              <a:highlight>
                <a:srgbClr val="FFFFFF"/>
              </a:highlight>
              <a:latin typeface="Calibri" panose="020F0502020204030204" pitchFamily="34" charset="0"/>
              <a:cs typeface="Calibri" panose="020F0502020204030204" pitchFamily="34" charset="0"/>
            </a:endParaRPr>
          </a:p>
          <a:p>
            <a:pPr marL="0" lvl="0" indent="0" algn="l" rtl="0">
              <a:lnSpc>
                <a:spcPct val="90000"/>
              </a:lnSpc>
              <a:spcBef>
                <a:spcPts val="1000"/>
              </a:spcBef>
              <a:spcAft>
                <a:spcPts val="0"/>
              </a:spcAft>
              <a:buSzPts val="1800"/>
              <a:buNone/>
            </a:pPr>
            <a:endParaRPr sz="2800" dirty="0">
              <a:solidFill>
                <a:schemeClr val="tx1"/>
              </a:solidFill>
              <a:latin typeface="Calibri" panose="020F0502020204030204" pitchFamily="34" charset="0"/>
              <a:cs typeface="Calibri" panose="020F0502020204030204" pitchFamily="34" charset="0"/>
            </a:endParaRPr>
          </a:p>
          <a:p>
            <a:pPr marL="0" lvl="0" indent="0" algn="l" rtl="0">
              <a:lnSpc>
                <a:spcPct val="90000"/>
              </a:lnSpc>
              <a:spcBef>
                <a:spcPts val="1000"/>
              </a:spcBef>
              <a:spcAft>
                <a:spcPts val="0"/>
              </a:spcAft>
              <a:buSzPts val="1800"/>
              <a:buNone/>
            </a:pPr>
            <a:r>
              <a:rPr lang="en-CA" sz="2800" dirty="0">
                <a:solidFill>
                  <a:schemeClr val="tx1"/>
                </a:solidFill>
                <a:highlight>
                  <a:srgbClr val="FFFFFF"/>
                </a:highlight>
                <a:latin typeface="Calibri" panose="020F0502020204030204" pitchFamily="34" charset="0"/>
                <a:ea typeface="Roboto"/>
                <a:cs typeface="Calibri" panose="020F0502020204030204" pitchFamily="34" charset="0"/>
                <a:sym typeface="Roboto"/>
              </a:rPr>
              <a:t>What is the evidence in your school that staff value and teach learning skills and work habits?</a:t>
            </a:r>
            <a:endParaRPr sz="2800" dirty="0">
              <a:solidFill>
                <a:schemeClr val="tx1"/>
              </a:solidFill>
              <a:highlight>
                <a:srgbClr val="FFFFFF"/>
              </a:highlight>
              <a:latin typeface="Calibri" panose="020F0502020204030204" pitchFamily="34" charset="0"/>
              <a:ea typeface="Roboto"/>
              <a:cs typeface="Calibri" panose="020F0502020204030204" pitchFamily="34" charset="0"/>
              <a:sym typeface="Roboto"/>
            </a:endParaRPr>
          </a:p>
          <a:p>
            <a:pPr marL="0" lvl="0" indent="0" algn="l" rtl="0">
              <a:lnSpc>
                <a:spcPct val="90000"/>
              </a:lnSpc>
              <a:spcBef>
                <a:spcPts val="1000"/>
              </a:spcBef>
              <a:spcAft>
                <a:spcPts val="0"/>
              </a:spcAft>
              <a:buSzPts val="1800"/>
              <a:buNone/>
            </a:pPr>
            <a:endParaRPr dirty="0"/>
          </a:p>
          <a:p>
            <a:pPr marL="0" lvl="0" indent="0" algn="l" rtl="0">
              <a:lnSpc>
                <a:spcPct val="90000"/>
              </a:lnSpc>
              <a:spcBef>
                <a:spcPts val="1000"/>
              </a:spcBef>
              <a:spcAft>
                <a:spcPts val="0"/>
              </a:spcAft>
              <a:buSzPts val="1800"/>
              <a:buNone/>
            </a:pPr>
            <a:r>
              <a:rPr lang="en-CA" dirty="0"/>
              <a:t> </a:t>
            </a:r>
            <a:endParaRPr dirty="0"/>
          </a:p>
          <a:p>
            <a:pPr marL="0" lvl="0" indent="0" algn="l" rtl="0">
              <a:lnSpc>
                <a:spcPct val="90000"/>
              </a:lnSpc>
              <a:spcBef>
                <a:spcPts val="1000"/>
              </a:spcBef>
              <a:spcAft>
                <a:spcPts val="0"/>
              </a:spcAft>
              <a:buSzPts val="1800"/>
              <a:buNone/>
            </a:pPr>
            <a:endParaRPr dirty="0"/>
          </a:p>
        </p:txBody>
      </p:sp>
      <p:pic>
        <p:nvPicPr>
          <p:cNvPr id="344" name="Google Shape;344;g96de725380_3_12"/>
          <p:cNvPicPr preferRelativeResize="0"/>
          <p:nvPr/>
        </p:nvPicPr>
        <p:blipFill rotWithShape="1">
          <a:blip r:embed="rId4">
            <a:alphaModFix/>
          </a:blip>
          <a:srcRect/>
          <a:stretch/>
        </p:blipFill>
        <p:spPr>
          <a:xfrm>
            <a:off x="2345692" y="5127170"/>
            <a:ext cx="1132294" cy="1359399"/>
          </a:xfrm>
          <a:prstGeom prst="rect">
            <a:avLst/>
          </a:prstGeom>
          <a:noFill/>
          <a:ln>
            <a:noFill/>
          </a:ln>
        </p:spPr>
      </p:pic>
      <p:pic>
        <p:nvPicPr>
          <p:cNvPr id="5" name="Google Shape;164;p4">
            <a:extLst>
              <a:ext uri="{FF2B5EF4-FFF2-40B4-BE49-F238E27FC236}">
                <a16:creationId xmlns:a16="http://schemas.microsoft.com/office/drawing/2014/main" id="{5E7CF5EE-C6B1-6E41-BB77-B65C0DE30702}"/>
              </a:ext>
            </a:extLst>
          </p:cNvPr>
          <p:cNvPicPr preferRelativeResize="0"/>
          <p:nvPr/>
        </p:nvPicPr>
        <p:blipFill rotWithShape="1">
          <a:blip r:embed="rId5">
            <a:alphaModFix/>
          </a:blip>
          <a:srcRect/>
          <a:stretch/>
        </p:blipFill>
        <p:spPr>
          <a:xfrm>
            <a:off x="0" y="6654800"/>
            <a:ext cx="12192000" cy="2032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pic>
        <p:nvPicPr>
          <p:cNvPr id="350" name="Google Shape;350;g96de725380_3_24"/>
          <p:cNvPicPr preferRelativeResize="0"/>
          <p:nvPr/>
        </p:nvPicPr>
        <p:blipFill>
          <a:blip r:embed="rId3"/>
          <a:srcRect/>
          <a:stretch/>
        </p:blipFill>
        <p:spPr>
          <a:xfrm>
            <a:off x="5152972" y="253093"/>
            <a:ext cx="6629400" cy="6351814"/>
          </a:xfrm>
          <a:prstGeom prst="rect">
            <a:avLst/>
          </a:prstGeom>
          <a:noFill/>
          <a:ln>
            <a:noFill/>
          </a:ln>
        </p:spPr>
      </p:pic>
      <p:sp>
        <p:nvSpPr>
          <p:cNvPr id="351" name="Google Shape;351;g96de725380_3_24"/>
          <p:cNvSpPr txBox="1">
            <a:spLocks noGrp="1"/>
          </p:cNvSpPr>
          <p:nvPr>
            <p:ph type="body" idx="1"/>
          </p:nvPr>
        </p:nvSpPr>
        <p:spPr>
          <a:xfrm>
            <a:off x="901829" y="738465"/>
            <a:ext cx="3995292" cy="3245705"/>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SzPts val="1600"/>
              <a:buNone/>
            </a:pPr>
            <a:r>
              <a:rPr lang="en-CA" sz="2800" dirty="0">
                <a:solidFill>
                  <a:schemeClr val="tx1"/>
                </a:solidFill>
                <a:latin typeface="Calibri" panose="020F0502020204030204" pitchFamily="34" charset="0"/>
                <a:cs typeface="Calibri" panose="020F0502020204030204" pitchFamily="34" charset="0"/>
              </a:rPr>
              <a:t>How do you engage your families and community partners to promote and support positive mental health and learning in your school?</a:t>
            </a:r>
            <a:endParaRPr sz="2800" dirty="0">
              <a:solidFill>
                <a:schemeClr val="tx1"/>
              </a:solidFill>
              <a:latin typeface="Calibri" panose="020F0502020204030204" pitchFamily="34" charset="0"/>
              <a:cs typeface="Calibri" panose="020F0502020204030204" pitchFamily="34" charset="0"/>
            </a:endParaRPr>
          </a:p>
          <a:p>
            <a:pPr marL="0" lvl="0" indent="0" algn="l" rtl="0">
              <a:lnSpc>
                <a:spcPct val="115000"/>
              </a:lnSpc>
              <a:spcBef>
                <a:spcPts val="0"/>
              </a:spcBef>
              <a:spcAft>
                <a:spcPts val="0"/>
              </a:spcAft>
              <a:buSzPts val="1600"/>
              <a:buNone/>
            </a:pPr>
            <a:endParaRPr dirty="0"/>
          </a:p>
          <a:p>
            <a:pPr marL="0" lvl="0" indent="0" algn="l" rtl="0">
              <a:lnSpc>
                <a:spcPct val="115000"/>
              </a:lnSpc>
              <a:spcBef>
                <a:spcPts val="0"/>
              </a:spcBef>
              <a:spcAft>
                <a:spcPts val="0"/>
              </a:spcAft>
              <a:buSzPts val="1600"/>
              <a:buNone/>
            </a:pPr>
            <a:endParaRPr dirty="0"/>
          </a:p>
          <a:p>
            <a:pPr marL="0" lvl="0" indent="0" algn="l" rtl="0">
              <a:lnSpc>
                <a:spcPct val="115000"/>
              </a:lnSpc>
              <a:spcBef>
                <a:spcPts val="0"/>
              </a:spcBef>
              <a:spcAft>
                <a:spcPts val="0"/>
              </a:spcAft>
              <a:buSzPts val="1600"/>
              <a:buNone/>
            </a:pPr>
            <a:endParaRPr dirty="0"/>
          </a:p>
        </p:txBody>
      </p:sp>
      <p:pic>
        <p:nvPicPr>
          <p:cNvPr id="352" name="Google Shape;352;g96de725380_3_24"/>
          <p:cNvPicPr preferRelativeResize="0"/>
          <p:nvPr/>
        </p:nvPicPr>
        <p:blipFill rotWithShape="1">
          <a:blip r:embed="rId4">
            <a:alphaModFix/>
          </a:blip>
          <a:srcRect/>
          <a:stretch/>
        </p:blipFill>
        <p:spPr>
          <a:xfrm>
            <a:off x="2409694" y="4233700"/>
            <a:ext cx="1314636" cy="1490150"/>
          </a:xfrm>
          <a:prstGeom prst="rect">
            <a:avLst/>
          </a:prstGeom>
          <a:noFill/>
          <a:ln>
            <a:noFill/>
          </a:ln>
        </p:spPr>
      </p:pic>
      <p:pic>
        <p:nvPicPr>
          <p:cNvPr id="5" name="Google Shape;164;p4">
            <a:extLst>
              <a:ext uri="{FF2B5EF4-FFF2-40B4-BE49-F238E27FC236}">
                <a16:creationId xmlns:a16="http://schemas.microsoft.com/office/drawing/2014/main" id="{501D88C5-E981-C04A-AED8-687F79931A47}"/>
              </a:ext>
            </a:extLst>
          </p:cNvPr>
          <p:cNvPicPr preferRelativeResize="0"/>
          <p:nvPr/>
        </p:nvPicPr>
        <p:blipFill rotWithShape="1">
          <a:blip r:embed="rId5">
            <a:alphaModFix/>
          </a:blip>
          <a:srcRect/>
          <a:stretch/>
        </p:blipFill>
        <p:spPr>
          <a:xfrm>
            <a:off x="0" y="6654800"/>
            <a:ext cx="12192000" cy="2032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gad99e373d3_1_207"/>
          <p:cNvSpPr txBox="1"/>
          <p:nvPr/>
        </p:nvSpPr>
        <p:spPr>
          <a:xfrm>
            <a:off x="567450" y="727750"/>
            <a:ext cx="10189500" cy="510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3200">
              <a:latin typeface="Calibri"/>
              <a:ea typeface="Calibri"/>
              <a:cs typeface="Calibri"/>
              <a:sym typeface="Calibri"/>
            </a:endParaRPr>
          </a:p>
        </p:txBody>
      </p:sp>
      <p:pic>
        <p:nvPicPr>
          <p:cNvPr id="359" name="Google Shape;359;gad99e373d3_1_207">
            <a:hlinkClick r:id="rId3"/>
          </p:cNvPr>
          <p:cNvPicPr preferRelativeResize="0"/>
          <p:nvPr/>
        </p:nvPicPr>
        <p:blipFill rotWithShape="1">
          <a:blip r:embed="rId4">
            <a:alphaModFix/>
          </a:blip>
          <a:srcRect t="19595" b="42215"/>
          <a:stretch/>
        </p:blipFill>
        <p:spPr>
          <a:xfrm>
            <a:off x="998709" y="2160250"/>
            <a:ext cx="4827421" cy="1808543"/>
          </a:xfrm>
          <a:prstGeom prst="rect">
            <a:avLst/>
          </a:prstGeom>
          <a:noFill/>
          <a:ln>
            <a:noFill/>
          </a:ln>
        </p:spPr>
      </p:pic>
      <p:sp>
        <p:nvSpPr>
          <p:cNvPr id="360" name="Google Shape;360;gad99e373d3_1_207"/>
          <p:cNvSpPr txBox="1"/>
          <p:nvPr/>
        </p:nvSpPr>
        <p:spPr>
          <a:xfrm>
            <a:off x="6423750" y="509100"/>
            <a:ext cx="5375700" cy="589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pic>
        <p:nvPicPr>
          <p:cNvPr id="5" name="Google Shape;164;p4">
            <a:extLst>
              <a:ext uri="{FF2B5EF4-FFF2-40B4-BE49-F238E27FC236}">
                <a16:creationId xmlns:a16="http://schemas.microsoft.com/office/drawing/2014/main" id="{F3946ED3-8B48-494B-828D-9AEE42B2C6F3}"/>
              </a:ext>
            </a:extLst>
          </p:cNvPr>
          <p:cNvPicPr preferRelativeResize="0"/>
          <p:nvPr/>
        </p:nvPicPr>
        <p:blipFill rotWithShape="1">
          <a:blip r:embed="rId5">
            <a:alphaModFix/>
          </a:blip>
          <a:srcRect/>
          <a:stretch/>
        </p:blipFill>
        <p:spPr>
          <a:xfrm>
            <a:off x="0" y="6654800"/>
            <a:ext cx="12192000" cy="203200"/>
          </a:xfrm>
          <a:prstGeom prst="rect">
            <a:avLst/>
          </a:prstGeom>
          <a:noFill/>
          <a:ln>
            <a:noFill/>
          </a:ln>
        </p:spPr>
      </p:pic>
      <p:pic>
        <p:nvPicPr>
          <p:cNvPr id="4" name="Picture 3" descr="A picture containing diagram&#10;&#10;Description automatically generated">
            <a:extLst>
              <a:ext uri="{FF2B5EF4-FFF2-40B4-BE49-F238E27FC236}">
                <a16:creationId xmlns:a16="http://schemas.microsoft.com/office/drawing/2014/main" id="{E7924AA5-7135-DF46-9FD2-2FB98BD98E4C}"/>
              </a:ext>
            </a:extLst>
          </p:cNvPr>
          <p:cNvPicPr>
            <a:picLocks noChangeAspect="1"/>
          </p:cNvPicPr>
          <p:nvPr/>
        </p:nvPicPr>
        <p:blipFill>
          <a:blip r:embed="rId6"/>
          <a:stretch>
            <a:fillRect/>
          </a:stretch>
        </p:blipFill>
        <p:spPr>
          <a:xfrm>
            <a:off x="6044302" y="4688114"/>
            <a:ext cx="5755148" cy="14512147"/>
          </a:xfrm>
          <a:prstGeom prst="rect">
            <a:avLst/>
          </a:prstGeom>
        </p:spPr>
      </p:pic>
      <p:pic>
        <p:nvPicPr>
          <p:cNvPr id="3" name="Picture 2" descr="Text&#10;&#10;Description automatically generated with low confidence">
            <a:extLst>
              <a:ext uri="{FF2B5EF4-FFF2-40B4-BE49-F238E27FC236}">
                <a16:creationId xmlns:a16="http://schemas.microsoft.com/office/drawing/2014/main" id="{796E2859-D183-6147-885F-A27C85CDE47D}"/>
              </a:ext>
            </a:extLst>
          </p:cNvPr>
          <p:cNvPicPr>
            <a:picLocks noChangeAspect="1"/>
          </p:cNvPicPr>
          <p:nvPr/>
        </p:nvPicPr>
        <p:blipFill>
          <a:blip r:embed="rId7"/>
          <a:stretch>
            <a:fillRect/>
          </a:stretch>
        </p:blipFill>
        <p:spPr>
          <a:xfrm>
            <a:off x="653406" y="1184507"/>
            <a:ext cx="5067300" cy="977900"/>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537B35E2-B9B0-FC4F-B8C2-E035B44A9B8E}"/>
              </a:ext>
            </a:extLst>
          </p:cNvPr>
          <p:cNvPicPr>
            <a:picLocks noChangeAspect="1"/>
          </p:cNvPicPr>
          <p:nvPr/>
        </p:nvPicPr>
        <p:blipFill>
          <a:blip r:embed="rId8"/>
          <a:stretch>
            <a:fillRect/>
          </a:stretch>
        </p:blipFill>
        <p:spPr>
          <a:xfrm>
            <a:off x="218173" y="4091743"/>
            <a:ext cx="5607957" cy="9779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1563 0.05509 L 0.01823 -1.74167 " pathEditMode="relative" rAng="0" ptsTypes="AA">
                                      <p:cBhvr>
                                        <p:cTn id="6" dur="4000" fill="hold"/>
                                        <p:tgtEl>
                                          <p:spTgt spid="4"/>
                                        </p:tgtEl>
                                        <p:attrNameLst>
                                          <p:attrName>ppt_x</p:attrName>
                                          <p:attrName>ppt_y</p:attrName>
                                        </p:attrNameLst>
                                      </p:cBhvr>
                                      <p:rCtr x="130" y="-8983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grpSp>
        <p:nvGrpSpPr>
          <p:cNvPr id="143" name="Google Shape;143;g96de725380_9_77"/>
          <p:cNvGrpSpPr/>
          <p:nvPr/>
        </p:nvGrpSpPr>
        <p:grpSpPr>
          <a:xfrm>
            <a:off x="170063" y="1907269"/>
            <a:ext cx="11851873" cy="2862021"/>
            <a:chOff x="51236" y="1867644"/>
            <a:chExt cx="8889127" cy="2146569"/>
          </a:xfrm>
        </p:grpSpPr>
        <p:sp>
          <p:nvSpPr>
            <p:cNvPr id="144" name="Google Shape;144;g96de725380_9_77"/>
            <p:cNvSpPr/>
            <p:nvPr/>
          </p:nvSpPr>
          <p:spPr>
            <a:xfrm>
              <a:off x="51236" y="1867644"/>
              <a:ext cx="8889127" cy="859900"/>
            </a:xfrm>
            <a:prstGeom prst="rect">
              <a:avLst/>
            </a:prstGeom>
          </p:spPr>
          <p:txBody>
            <a:bodyPr>
              <a:prstTxWarp prst="textPlain">
                <a:avLst/>
              </a:prstTxWarp>
            </a:bodyPr>
            <a:lstStyle/>
            <a:p>
              <a:pPr lvl="0" algn="ctr"/>
              <a:r>
                <a:rPr sz="1200" b="1" dirty="0">
                  <a:ln w="12700" cap="flat" cmpd="sng">
                    <a:noFill/>
                    <a:prstDash val="solid"/>
                    <a:round/>
                    <a:headEnd type="none" w="sm" len="sm"/>
                    <a:tailEnd type="none" w="sm" len="sm"/>
                  </a:ln>
                  <a:solidFill>
                    <a:srgbClr val="462682"/>
                  </a:solidFill>
                  <a:latin typeface="Calibri" panose="020F0502020204030204" pitchFamily="34" charset="0"/>
                  <a:cs typeface="Calibri" panose="020F0502020204030204" pitchFamily="34" charset="0"/>
                </a:rPr>
                <a:t>A Mental Health Check In</a:t>
              </a:r>
            </a:p>
          </p:txBody>
        </p:sp>
        <p:sp>
          <p:nvSpPr>
            <p:cNvPr id="145" name="Google Shape;145;g96de725380_9_77"/>
            <p:cNvSpPr/>
            <p:nvPr/>
          </p:nvSpPr>
          <p:spPr>
            <a:xfrm>
              <a:off x="746815" y="2776037"/>
              <a:ext cx="7529845" cy="1238176"/>
            </a:xfrm>
            <a:prstGeom prst="rect">
              <a:avLst/>
            </a:prstGeom>
          </p:spPr>
          <p:txBody>
            <a:bodyPr>
              <a:prstTxWarp prst="textPlain">
                <a:avLst/>
              </a:prstTxWarp>
            </a:bodyPr>
            <a:lstStyle/>
            <a:p>
              <a:pPr lvl="0" algn="ctr"/>
              <a:r>
                <a:rPr b="0" i="0" dirty="0">
                  <a:ln w="12700" cap="flat" cmpd="sng">
                    <a:noFill/>
                    <a:prstDash val="solid"/>
                    <a:round/>
                    <a:headEnd type="none" w="sm" len="sm"/>
                    <a:tailEnd type="none" w="sm" len="sm"/>
                  </a:ln>
                  <a:gradFill>
                    <a:gsLst>
                      <a:gs pos="0">
                        <a:srgbClr val="0070C0"/>
                      </a:gs>
                      <a:gs pos="100000">
                        <a:srgbClr val="34B453"/>
                      </a:gs>
                    </a:gsLst>
                    <a:path path="circle">
                      <a:fillToRect l="50000" t="50000" r="50000" b="50000"/>
                    </a:path>
                    <a:tileRect/>
                  </a:gradFill>
                  <a:latin typeface="Ranchers"/>
                </a:rPr>
                <a:t>You Matter</a:t>
              </a:r>
              <a:r>
                <a:rPr b="0" i="0" dirty="0">
                  <a:ln w="28575" cap="flat" cmpd="sng">
                    <a:noFill/>
                    <a:prstDash val="solid"/>
                    <a:round/>
                    <a:headEnd type="none" w="sm" len="sm"/>
                    <a:tailEnd type="none" w="sm" len="sm"/>
                  </a:ln>
                  <a:gradFill>
                    <a:gsLst>
                      <a:gs pos="0">
                        <a:srgbClr val="0070C0"/>
                      </a:gs>
                      <a:gs pos="100000">
                        <a:srgbClr val="34B453"/>
                      </a:gs>
                    </a:gsLst>
                    <a:path path="circle">
                      <a:fillToRect l="50000" t="50000" r="50000" b="50000"/>
                    </a:path>
                    <a:tileRect/>
                  </a:gradFill>
                  <a:latin typeface="Ranchers"/>
                </a:rPr>
                <a:t>.</a:t>
              </a:r>
            </a:p>
          </p:txBody>
        </p:sp>
      </p:grpSp>
      <p:pic>
        <p:nvPicPr>
          <p:cNvPr id="5" name="Google Shape;164;p4">
            <a:extLst>
              <a:ext uri="{FF2B5EF4-FFF2-40B4-BE49-F238E27FC236}">
                <a16:creationId xmlns:a16="http://schemas.microsoft.com/office/drawing/2014/main" id="{F4731F41-7F7A-2742-AF04-5A5045871EC0}"/>
              </a:ext>
            </a:extLst>
          </p:cNvPr>
          <p:cNvPicPr preferRelativeResize="0"/>
          <p:nvPr/>
        </p:nvPicPr>
        <p:blipFill rotWithShape="1">
          <a:blip r:embed="rId3">
            <a:alphaModFix/>
          </a:blip>
          <a:srcRect/>
          <a:stretch/>
        </p:blipFill>
        <p:spPr>
          <a:xfrm>
            <a:off x="0" y="6654800"/>
            <a:ext cx="12192000" cy="203200"/>
          </a:xfrm>
          <a:prstGeom prst="rect">
            <a:avLst/>
          </a:prstGeom>
          <a:noFill/>
          <a:ln>
            <a:noFill/>
          </a:ln>
        </p:spPr>
      </p:pic>
      <p:grpSp>
        <p:nvGrpSpPr>
          <p:cNvPr id="6" name="Google Shape;165;p4">
            <a:extLst>
              <a:ext uri="{FF2B5EF4-FFF2-40B4-BE49-F238E27FC236}">
                <a16:creationId xmlns:a16="http://schemas.microsoft.com/office/drawing/2014/main" id="{EC1AE838-4043-AB44-8828-C02F5244856A}"/>
              </a:ext>
            </a:extLst>
          </p:cNvPr>
          <p:cNvGrpSpPr/>
          <p:nvPr/>
        </p:nvGrpSpPr>
        <p:grpSpPr>
          <a:xfrm>
            <a:off x="8458199" y="6290760"/>
            <a:ext cx="3416211" cy="205897"/>
            <a:chOff x="3803961" y="6010248"/>
            <a:chExt cx="8070450" cy="486410"/>
          </a:xfrm>
        </p:grpSpPr>
        <p:pic>
          <p:nvPicPr>
            <p:cNvPr id="7" name="Google Shape;166;p4">
              <a:extLst>
                <a:ext uri="{FF2B5EF4-FFF2-40B4-BE49-F238E27FC236}">
                  <a16:creationId xmlns:a16="http://schemas.microsoft.com/office/drawing/2014/main" id="{A10CA670-84D0-A646-99AF-8CDCB046C15C}"/>
                </a:ext>
              </a:extLst>
            </p:cNvPr>
            <p:cNvPicPr preferRelativeResize="0"/>
            <p:nvPr/>
          </p:nvPicPr>
          <p:blipFill rotWithShape="1">
            <a:blip r:embed="rId4">
              <a:alphaModFix/>
            </a:blip>
            <a:srcRect/>
            <a:stretch/>
          </p:blipFill>
          <p:spPr>
            <a:xfrm>
              <a:off x="10609074" y="6010248"/>
              <a:ext cx="1265337" cy="429890"/>
            </a:xfrm>
            <a:prstGeom prst="rect">
              <a:avLst/>
            </a:prstGeom>
            <a:noFill/>
            <a:ln>
              <a:noFill/>
            </a:ln>
          </p:spPr>
        </p:pic>
        <p:pic>
          <p:nvPicPr>
            <p:cNvPr id="8" name="Google Shape;167;p4">
              <a:extLst>
                <a:ext uri="{FF2B5EF4-FFF2-40B4-BE49-F238E27FC236}">
                  <a16:creationId xmlns:a16="http://schemas.microsoft.com/office/drawing/2014/main" id="{E1A1B78E-0F58-E246-9833-6A13D561FFD6}"/>
                </a:ext>
              </a:extLst>
            </p:cNvPr>
            <p:cNvPicPr preferRelativeResize="0"/>
            <p:nvPr/>
          </p:nvPicPr>
          <p:blipFill rotWithShape="1">
            <a:blip r:embed="rId5">
              <a:alphaModFix/>
            </a:blip>
            <a:srcRect/>
            <a:stretch/>
          </p:blipFill>
          <p:spPr>
            <a:xfrm>
              <a:off x="6755725" y="6045681"/>
              <a:ext cx="1785691" cy="429889"/>
            </a:xfrm>
            <a:prstGeom prst="rect">
              <a:avLst/>
            </a:prstGeom>
            <a:noFill/>
            <a:ln>
              <a:noFill/>
            </a:ln>
          </p:spPr>
        </p:pic>
        <p:pic>
          <p:nvPicPr>
            <p:cNvPr id="9" name="Google Shape;168;p4" descr="A close up of a logo&#10;&#10;Description automatically generated">
              <a:extLst>
                <a:ext uri="{FF2B5EF4-FFF2-40B4-BE49-F238E27FC236}">
                  <a16:creationId xmlns:a16="http://schemas.microsoft.com/office/drawing/2014/main" id="{8C9E19C6-3438-044F-A0D0-936BC83EC5F0}"/>
                </a:ext>
              </a:extLst>
            </p:cNvPr>
            <p:cNvPicPr preferRelativeResize="0"/>
            <p:nvPr/>
          </p:nvPicPr>
          <p:blipFill rotWithShape="1">
            <a:blip r:embed="rId6">
              <a:alphaModFix/>
            </a:blip>
            <a:srcRect/>
            <a:stretch/>
          </p:blipFill>
          <p:spPr>
            <a:xfrm>
              <a:off x="8800780" y="6071345"/>
              <a:ext cx="1548930" cy="368793"/>
            </a:xfrm>
            <a:prstGeom prst="rect">
              <a:avLst/>
            </a:prstGeom>
            <a:noFill/>
            <a:ln>
              <a:noFill/>
            </a:ln>
          </p:spPr>
        </p:pic>
        <p:pic>
          <p:nvPicPr>
            <p:cNvPr id="10" name="Google Shape;169;p4" descr="A picture containing food, drawing&#10;&#10;Description automatically generated">
              <a:extLst>
                <a:ext uri="{FF2B5EF4-FFF2-40B4-BE49-F238E27FC236}">
                  <a16:creationId xmlns:a16="http://schemas.microsoft.com/office/drawing/2014/main" id="{2B0A6905-23CA-E543-93B6-19C921C8EEFB}"/>
                </a:ext>
              </a:extLst>
            </p:cNvPr>
            <p:cNvPicPr preferRelativeResize="0"/>
            <p:nvPr/>
          </p:nvPicPr>
          <p:blipFill rotWithShape="1">
            <a:blip r:embed="rId7">
              <a:alphaModFix/>
            </a:blip>
            <a:srcRect/>
            <a:stretch/>
          </p:blipFill>
          <p:spPr>
            <a:xfrm>
              <a:off x="3803961" y="6045681"/>
              <a:ext cx="2692400" cy="450977"/>
            </a:xfrm>
            <a:prstGeom prst="rect">
              <a:avLst/>
            </a:prstGeom>
            <a:noFill/>
            <a:ln>
              <a:noFill/>
            </a:ln>
          </p:spPr>
        </p:pic>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72" name="Google Shape;372;p15"/>
          <p:cNvSpPr txBox="1"/>
          <p:nvPr/>
        </p:nvSpPr>
        <p:spPr>
          <a:xfrm>
            <a:off x="650296" y="1956099"/>
            <a:ext cx="4514700" cy="3483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CA" sz="3000" b="1" i="0" u="none" strike="noStrike" cap="none" dirty="0">
                <a:solidFill>
                  <a:schemeClr val="dk1"/>
                </a:solidFill>
                <a:latin typeface="Calibri"/>
                <a:ea typeface="Calibri"/>
                <a:cs typeface="Calibri"/>
                <a:sym typeface="Calibri"/>
              </a:rPr>
              <a:t>REFLECTION</a:t>
            </a:r>
            <a:endParaRPr sz="30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000"/>
              <a:buFont typeface="Arial"/>
              <a:buNone/>
            </a:pPr>
            <a:r>
              <a:rPr lang="en-CA" sz="3000" b="0" i="0" u="none" strike="noStrike" cap="none" dirty="0">
                <a:solidFill>
                  <a:schemeClr val="dk1"/>
                </a:solidFill>
                <a:latin typeface="Calibri"/>
                <a:ea typeface="Calibri"/>
                <a:cs typeface="Calibri"/>
                <a:sym typeface="Calibri"/>
              </a:rPr>
              <a:t>Think in Tiers...</a:t>
            </a:r>
            <a:endParaRPr sz="3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000"/>
              <a:buFont typeface="Arial"/>
              <a:buNone/>
            </a:pPr>
            <a:r>
              <a:rPr lang="en-CA" sz="3000" b="1" i="0" u="none" strike="noStrike" cap="none" dirty="0">
                <a:solidFill>
                  <a:schemeClr val="dk1"/>
                </a:solidFill>
                <a:latin typeface="Calibri"/>
                <a:ea typeface="Calibri"/>
                <a:cs typeface="Calibri"/>
                <a:sym typeface="Calibri"/>
              </a:rPr>
              <a:t>SHARE</a:t>
            </a:r>
            <a:r>
              <a:rPr lang="en-CA" sz="3000" b="0" i="0" u="none" strike="noStrike" cap="none" dirty="0">
                <a:solidFill>
                  <a:schemeClr val="dk1"/>
                </a:solidFill>
                <a:latin typeface="Calibri"/>
                <a:ea typeface="Calibri"/>
                <a:cs typeface="Calibri"/>
                <a:sym typeface="Calibri"/>
              </a:rPr>
              <a:t> </a:t>
            </a:r>
            <a:r>
              <a:rPr lang="en-CA" sz="3000" b="0" i="0" u="none" strike="noStrike" cap="none" dirty="0">
                <a:solidFill>
                  <a:schemeClr val="dk1"/>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6"/>
                  </a:ext>
                </a:extLst>
              </a:rPr>
              <a:t>something</a:t>
            </a:r>
            <a:r>
              <a:rPr lang="en-CA" sz="3000" b="0" i="0" u="none" strike="noStrike" cap="none" dirty="0">
                <a:solidFill>
                  <a:schemeClr val="dk1"/>
                </a:solidFill>
                <a:latin typeface="Calibri"/>
                <a:ea typeface="Calibri"/>
                <a:cs typeface="Calibri"/>
                <a:sym typeface="Calibri"/>
              </a:rPr>
              <a:t> that you have intentionally done to help lead a mentally healthy school? </a:t>
            </a:r>
            <a:endParaRPr sz="3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dirty="0">
              <a:solidFill>
                <a:schemeClr val="dk1"/>
              </a:solidFill>
              <a:latin typeface="Calibri"/>
              <a:ea typeface="Calibri"/>
              <a:cs typeface="Calibri"/>
              <a:sym typeface="Calibri"/>
            </a:endParaRPr>
          </a:p>
        </p:txBody>
      </p:sp>
      <p:sp>
        <p:nvSpPr>
          <p:cNvPr id="373" name="Google Shape;373;p15"/>
          <p:cNvSpPr/>
          <p:nvPr/>
        </p:nvSpPr>
        <p:spPr>
          <a:xfrm>
            <a:off x="0" y="0"/>
            <a:ext cx="12192000" cy="1470485"/>
          </a:xfrm>
          <a:prstGeom prst="rect">
            <a:avLst/>
          </a:prstGeom>
          <a:solidFill>
            <a:srgbClr val="351C7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4" name="Google Shape;374;p15"/>
          <p:cNvSpPr txBox="1"/>
          <p:nvPr/>
        </p:nvSpPr>
        <p:spPr>
          <a:xfrm>
            <a:off x="699247" y="266545"/>
            <a:ext cx="5450540" cy="9474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lt1"/>
              </a:buClr>
              <a:buSzPts val="3600"/>
              <a:buFont typeface="Calibri"/>
              <a:buNone/>
            </a:pPr>
            <a:r>
              <a:rPr lang="en-CA" sz="3600" b="1" i="0" u="none" strike="noStrike" cap="none" dirty="0">
                <a:solidFill>
                  <a:schemeClr val="lt1"/>
                </a:solidFill>
                <a:latin typeface="Calibri"/>
                <a:ea typeface="Calibri"/>
                <a:cs typeface="Calibri"/>
                <a:sym typeface="Calibri"/>
              </a:rPr>
              <a:t>PROUD MOMENT!</a:t>
            </a:r>
            <a:endParaRPr sz="1400" b="1" i="0" u="none" strike="noStrike" cap="none" dirty="0">
              <a:solidFill>
                <a:srgbClr val="000000"/>
              </a:solidFill>
              <a:latin typeface="Arial"/>
              <a:ea typeface="Arial"/>
              <a:cs typeface="Arial"/>
              <a:sym typeface="Arial"/>
            </a:endParaRPr>
          </a:p>
        </p:txBody>
      </p:sp>
      <p:pic>
        <p:nvPicPr>
          <p:cNvPr id="375" name="Google Shape;375;p15"/>
          <p:cNvPicPr preferRelativeResize="0"/>
          <p:nvPr/>
        </p:nvPicPr>
        <p:blipFill rotWithShape="1">
          <a:blip r:embed="rId3">
            <a:alphaModFix/>
          </a:blip>
          <a:srcRect/>
          <a:stretch/>
        </p:blipFill>
        <p:spPr>
          <a:xfrm>
            <a:off x="6200849" y="2126036"/>
            <a:ext cx="4514700" cy="3726270"/>
          </a:xfrm>
          <a:prstGeom prst="rect">
            <a:avLst/>
          </a:prstGeom>
          <a:noFill/>
          <a:ln>
            <a:noFill/>
          </a:ln>
        </p:spPr>
      </p:pic>
      <p:sp>
        <p:nvSpPr>
          <p:cNvPr id="376" name="Google Shape;376;p15"/>
          <p:cNvSpPr txBox="1"/>
          <p:nvPr/>
        </p:nvSpPr>
        <p:spPr>
          <a:xfrm>
            <a:off x="650295" y="5520975"/>
            <a:ext cx="6413579" cy="601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CA" sz="3000" b="0" i="0" u="none" strike="noStrike" cap="none" dirty="0">
                <a:solidFill>
                  <a:schemeClr val="dk1"/>
                </a:solidFill>
                <a:latin typeface="Calibri"/>
                <a:ea typeface="Calibri"/>
                <a:cs typeface="Calibri"/>
                <a:sym typeface="Calibri"/>
              </a:rPr>
              <a:t>(for ALL, for SOME, for FEW)</a:t>
            </a:r>
            <a:endParaRPr sz="3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378" name="Google Shape;378;p15"/>
          <p:cNvPicPr preferRelativeResize="0"/>
          <p:nvPr/>
        </p:nvPicPr>
        <p:blipFill rotWithShape="1">
          <a:blip r:embed="rId4">
            <a:alphaModFix/>
          </a:blip>
          <a:srcRect/>
          <a:stretch/>
        </p:blipFill>
        <p:spPr>
          <a:xfrm>
            <a:off x="9703130" y="1950886"/>
            <a:ext cx="2024838" cy="2024838"/>
          </a:xfrm>
          <a:prstGeom prst="rect">
            <a:avLst/>
          </a:prstGeom>
          <a:noFill/>
          <a:ln>
            <a:noFill/>
          </a:ln>
        </p:spPr>
      </p:pic>
      <p:pic>
        <p:nvPicPr>
          <p:cNvPr id="17" name="Google Shape;164;p4">
            <a:extLst>
              <a:ext uri="{FF2B5EF4-FFF2-40B4-BE49-F238E27FC236}">
                <a16:creationId xmlns:a16="http://schemas.microsoft.com/office/drawing/2014/main" id="{420E2E30-16C7-AE48-89AA-B9DEA5453015}"/>
              </a:ext>
            </a:extLst>
          </p:cNvPr>
          <p:cNvPicPr preferRelativeResize="0"/>
          <p:nvPr/>
        </p:nvPicPr>
        <p:blipFill rotWithShape="1">
          <a:blip r:embed="rId5">
            <a:alphaModFix/>
          </a:blip>
          <a:srcRect/>
          <a:stretch/>
        </p:blipFill>
        <p:spPr>
          <a:xfrm>
            <a:off x="0" y="6654800"/>
            <a:ext cx="12192000" cy="203200"/>
          </a:xfrm>
          <a:prstGeom prst="rect">
            <a:avLst/>
          </a:prstGeom>
          <a:noFill/>
          <a:ln>
            <a:noFill/>
          </a:ln>
        </p:spPr>
      </p:pic>
      <p:grpSp>
        <p:nvGrpSpPr>
          <p:cNvPr id="18" name="Google Shape;165;p4">
            <a:extLst>
              <a:ext uri="{FF2B5EF4-FFF2-40B4-BE49-F238E27FC236}">
                <a16:creationId xmlns:a16="http://schemas.microsoft.com/office/drawing/2014/main" id="{13EE7D07-E0AF-DE40-B4CF-CFB31041567A}"/>
              </a:ext>
            </a:extLst>
          </p:cNvPr>
          <p:cNvGrpSpPr/>
          <p:nvPr/>
        </p:nvGrpSpPr>
        <p:grpSpPr>
          <a:xfrm>
            <a:off x="8458199" y="6290760"/>
            <a:ext cx="3416211" cy="205897"/>
            <a:chOff x="3803961" y="6010248"/>
            <a:chExt cx="8070450" cy="486410"/>
          </a:xfrm>
        </p:grpSpPr>
        <p:pic>
          <p:nvPicPr>
            <p:cNvPr id="19" name="Google Shape;166;p4">
              <a:extLst>
                <a:ext uri="{FF2B5EF4-FFF2-40B4-BE49-F238E27FC236}">
                  <a16:creationId xmlns:a16="http://schemas.microsoft.com/office/drawing/2014/main" id="{ACC780EC-7801-DC44-9FD3-02E527BC6E07}"/>
                </a:ext>
              </a:extLst>
            </p:cNvPr>
            <p:cNvPicPr preferRelativeResize="0"/>
            <p:nvPr/>
          </p:nvPicPr>
          <p:blipFill rotWithShape="1">
            <a:blip r:embed="rId6">
              <a:alphaModFix/>
            </a:blip>
            <a:srcRect/>
            <a:stretch/>
          </p:blipFill>
          <p:spPr>
            <a:xfrm>
              <a:off x="10609074" y="6010248"/>
              <a:ext cx="1265337" cy="429890"/>
            </a:xfrm>
            <a:prstGeom prst="rect">
              <a:avLst/>
            </a:prstGeom>
            <a:noFill/>
            <a:ln>
              <a:noFill/>
            </a:ln>
          </p:spPr>
        </p:pic>
        <p:pic>
          <p:nvPicPr>
            <p:cNvPr id="20" name="Google Shape;167;p4">
              <a:extLst>
                <a:ext uri="{FF2B5EF4-FFF2-40B4-BE49-F238E27FC236}">
                  <a16:creationId xmlns:a16="http://schemas.microsoft.com/office/drawing/2014/main" id="{8F97C354-A065-D54C-9F0C-FD2B0DC356F8}"/>
                </a:ext>
              </a:extLst>
            </p:cNvPr>
            <p:cNvPicPr preferRelativeResize="0"/>
            <p:nvPr/>
          </p:nvPicPr>
          <p:blipFill rotWithShape="1">
            <a:blip r:embed="rId7">
              <a:alphaModFix/>
            </a:blip>
            <a:srcRect/>
            <a:stretch/>
          </p:blipFill>
          <p:spPr>
            <a:xfrm>
              <a:off x="6755725" y="6045681"/>
              <a:ext cx="1785691" cy="429889"/>
            </a:xfrm>
            <a:prstGeom prst="rect">
              <a:avLst/>
            </a:prstGeom>
            <a:noFill/>
            <a:ln>
              <a:noFill/>
            </a:ln>
          </p:spPr>
        </p:pic>
        <p:pic>
          <p:nvPicPr>
            <p:cNvPr id="21" name="Google Shape;168;p4" descr="A close up of a logo&#10;&#10;Description automatically generated">
              <a:extLst>
                <a:ext uri="{FF2B5EF4-FFF2-40B4-BE49-F238E27FC236}">
                  <a16:creationId xmlns:a16="http://schemas.microsoft.com/office/drawing/2014/main" id="{01C44773-4F7B-1649-B9D1-2F5FB58B737C}"/>
                </a:ext>
              </a:extLst>
            </p:cNvPr>
            <p:cNvPicPr preferRelativeResize="0"/>
            <p:nvPr/>
          </p:nvPicPr>
          <p:blipFill rotWithShape="1">
            <a:blip r:embed="rId8">
              <a:alphaModFix/>
            </a:blip>
            <a:srcRect/>
            <a:stretch/>
          </p:blipFill>
          <p:spPr>
            <a:xfrm>
              <a:off x="8800780" y="6071345"/>
              <a:ext cx="1548930" cy="368793"/>
            </a:xfrm>
            <a:prstGeom prst="rect">
              <a:avLst/>
            </a:prstGeom>
            <a:noFill/>
            <a:ln>
              <a:noFill/>
            </a:ln>
          </p:spPr>
        </p:pic>
        <p:pic>
          <p:nvPicPr>
            <p:cNvPr id="22" name="Google Shape;169;p4" descr="A picture containing food, drawing&#10;&#10;Description automatically generated">
              <a:extLst>
                <a:ext uri="{FF2B5EF4-FFF2-40B4-BE49-F238E27FC236}">
                  <a16:creationId xmlns:a16="http://schemas.microsoft.com/office/drawing/2014/main" id="{2C75577B-898B-E94C-B563-508DFFDC70B5}"/>
                </a:ext>
              </a:extLst>
            </p:cNvPr>
            <p:cNvPicPr preferRelativeResize="0"/>
            <p:nvPr/>
          </p:nvPicPr>
          <p:blipFill rotWithShape="1">
            <a:blip r:embed="rId9">
              <a:alphaModFix/>
            </a:blip>
            <a:srcRect/>
            <a:stretch/>
          </p:blipFill>
          <p:spPr>
            <a:xfrm>
              <a:off x="3803961" y="6045681"/>
              <a:ext cx="2692400" cy="450977"/>
            </a:xfrm>
            <a:prstGeom prst="rect">
              <a:avLst/>
            </a:prstGeom>
            <a:noFill/>
            <a:ln>
              <a:noFill/>
            </a:ln>
          </p:spPr>
        </p:pic>
      </p:grpSp>
      <p:pic>
        <p:nvPicPr>
          <p:cNvPr id="15" name="Picture 14">
            <a:extLst>
              <a:ext uri="{FF2B5EF4-FFF2-40B4-BE49-F238E27FC236}">
                <a16:creationId xmlns:a16="http://schemas.microsoft.com/office/drawing/2014/main" id="{AD5A6A66-D861-354B-8037-4CEA4B2B8CBD}"/>
              </a:ext>
            </a:extLst>
          </p:cNvPr>
          <p:cNvPicPr>
            <a:picLocks noChangeAspect="1"/>
          </p:cNvPicPr>
          <p:nvPr/>
        </p:nvPicPr>
        <p:blipFill>
          <a:blip r:embed="rId10"/>
          <a:stretch>
            <a:fillRect/>
          </a:stretch>
        </p:blipFill>
        <p:spPr>
          <a:xfrm rot="1420265">
            <a:off x="4117708" y="139659"/>
            <a:ext cx="2814230" cy="2661651"/>
          </a:xfrm>
          <a:prstGeom prst="rect">
            <a:avLst/>
          </a:prstGeom>
        </p:spPr>
      </p:pic>
      <p:sp>
        <p:nvSpPr>
          <p:cNvPr id="16" name="Google Shape;376;p15">
            <a:extLst>
              <a:ext uri="{FF2B5EF4-FFF2-40B4-BE49-F238E27FC236}">
                <a16:creationId xmlns:a16="http://schemas.microsoft.com/office/drawing/2014/main" id="{8A4173A3-6C24-2E4D-AA29-05C01F92D881}"/>
              </a:ext>
            </a:extLst>
          </p:cNvPr>
          <p:cNvSpPr txBox="1"/>
          <p:nvPr/>
        </p:nvSpPr>
        <p:spPr>
          <a:xfrm>
            <a:off x="769564" y="6154600"/>
            <a:ext cx="6413579" cy="601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b="0" i="0" u="none" strike="noStrike" cap="none" dirty="0">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19" name="Google Shape;373;p15">
            <a:extLst>
              <a:ext uri="{FF2B5EF4-FFF2-40B4-BE49-F238E27FC236}">
                <a16:creationId xmlns:a16="http://schemas.microsoft.com/office/drawing/2014/main" id="{320838F0-1B11-BF49-A40D-92A619252131}"/>
              </a:ext>
            </a:extLst>
          </p:cNvPr>
          <p:cNvSpPr/>
          <p:nvPr/>
        </p:nvSpPr>
        <p:spPr>
          <a:xfrm>
            <a:off x="0" y="0"/>
            <a:ext cx="12192000" cy="1470485"/>
          </a:xfrm>
          <a:prstGeom prst="rect">
            <a:avLst/>
          </a:prstGeom>
          <a:solidFill>
            <a:srgbClr val="351C7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2" name="Google Shape;392;g915661e1c8_0_32"/>
          <p:cNvSpPr txBox="1">
            <a:spLocks noGrp="1"/>
          </p:cNvSpPr>
          <p:nvPr>
            <p:ph type="title"/>
          </p:nvPr>
        </p:nvSpPr>
        <p:spPr>
          <a:xfrm>
            <a:off x="3451350" y="3909059"/>
            <a:ext cx="6464175" cy="18483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1200"/>
              </a:spcBef>
              <a:spcAft>
                <a:spcPts val="0"/>
              </a:spcAft>
              <a:buSzPts val="1100"/>
              <a:buNone/>
            </a:pPr>
            <a:r>
              <a:rPr lang="en-CA" sz="2800" dirty="0">
                <a:solidFill>
                  <a:schemeClr val="tx1"/>
                </a:solidFill>
                <a:latin typeface="Calibri" panose="020F0502020204030204" pitchFamily="34" charset="0"/>
                <a:cs typeface="Calibri" panose="020F0502020204030204" pitchFamily="34" charset="0"/>
              </a:rPr>
              <a:t>In monitoring your school-wide mental health literacy initiatives, what evidence (conversations, observations, products) will you be collecting? </a:t>
            </a:r>
            <a:endParaRPr sz="2800" dirty="0">
              <a:solidFill>
                <a:schemeClr val="tx1"/>
              </a:solidFill>
              <a:latin typeface="Calibri" panose="020F0502020204030204" pitchFamily="34" charset="0"/>
              <a:cs typeface="Calibri" panose="020F0502020204030204" pitchFamily="34" charset="0"/>
            </a:endParaRPr>
          </a:p>
          <a:p>
            <a:pPr marL="0" lvl="0" indent="0" algn="l" rtl="0">
              <a:lnSpc>
                <a:spcPct val="115000"/>
              </a:lnSpc>
              <a:spcBef>
                <a:spcPts val="1200"/>
              </a:spcBef>
              <a:spcAft>
                <a:spcPts val="0"/>
              </a:spcAft>
              <a:buSzPts val="1100"/>
              <a:buNone/>
            </a:pPr>
            <a:endParaRPr sz="2600" b="1" dirty="0"/>
          </a:p>
          <a:p>
            <a:pPr marL="457200" lvl="0" indent="0" algn="l" rtl="0">
              <a:lnSpc>
                <a:spcPct val="100000"/>
              </a:lnSpc>
              <a:spcBef>
                <a:spcPts val="1200"/>
              </a:spcBef>
              <a:spcAft>
                <a:spcPts val="0"/>
              </a:spcAft>
              <a:buSzPts val="3700"/>
              <a:buNone/>
            </a:pPr>
            <a:endParaRPr sz="2600" dirty="0">
              <a:latin typeface="Acme"/>
              <a:ea typeface="Acme"/>
              <a:cs typeface="Acme"/>
              <a:sym typeface="Acme"/>
            </a:endParaRPr>
          </a:p>
        </p:txBody>
      </p:sp>
      <p:sp>
        <p:nvSpPr>
          <p:cNvPr id="393" name="Google Shape;393;g915661e1c8_0_32"/>
          <p:cNvSpPr/>
          <p:nvPr/>
        </p:nvSpPr>
        <p:spPr>
          <a:xfrm>
            <a:off x="1223700" y="4227356"/>
            <a:ext cx="1844700" cy="1719900"/>
          </a:xfrm>
          <a:prstGeom prst="triangle">
            <a:avLst>
              <a:gd name="adj" fmla="val 50000"/>
            </a:avLst>
          </a:prstGeom>
          <a:solidFill>
            <a:srgbClr val="34B45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94" name="Google Shape;394;g915661e1c8_0_32"/>
          <p:cNvPicPr preferRelativeResize="0"/>
          <p:nvPr/>
        </p:nvPicPr>
        <p:blipFill rotWithShape="1">
          <a:blip r:embed="rId3">
            <a:alphaModFix/>
          </a:blip>
          <a:srcRect/>
          <a:stretch/>
        </p:blipFill>
        <p:spPr>
          <a:xfrm>
            <a:off x="10085617" y="4118467"/>
            <a:ext cx="1314636" cy="1490150"/>
          </a:xfrm>
          <a:prstGeom prst="rect">
            <a:avLst/>
          </a:prstGeom>
          <a:noFill/>
          <a:ln>
            <a:noFill/>
          </a:ln>
        </p:spPr>
      </p:pic>
      <p:sp>
        <p:nvSpPr>
          <p:cNvPr id="395" name="Google Shape;395;g915661e1c8_0_32"/>
          <p:cNvSpPr txBox="1"/>
          <p:nvPr/>
        </p:nvSpPr>
        <p:spPr>
          <a:xfrm>
            <a:off x="866625" y="532995"/>
            <a:ext cx="5802000" cy="626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CA" sz="3600" b="1" i="0" u="none" strike="noStrike" cap="none" dirty="0">
                <a:solidFill>
                  <a:schemeClr val="bg1"/>
                </a:solidFill>
                <a:latin typeface="Calibri" panose="020F0502020204030204" pitchFamily="34" charset="0"/>
                <a:cs typeface="Calibri" panose="020F0502020204030204" pitchFamily="34" charset="0"/>
                <a:sym typeface="Arial"/>
              </a:rPr>
              <a:t>Monitoring</a:t>
            </a:r>
            <a:endParaRPr sz="3600" b="1" i="0" u="none" strike="noStrike" cap="none" dirty="0">
              <a:solidFill>
                <a:schemeClr val="bg1"/>
              </a:solidFill>
              <a:latin typeface="Calibri" panose="020F0502020204030204" pitchFamily="34" charset="0"/>
              <a:cs typeface="Calibri" panose="020F0502020204030204" pitchFamily="34" charset="0"/>
              <a:sym typeface="Arial"/>
            </a:endParaRPr>
          </a:p>
        </p:txBody>
      </p:sp>
      <p:sp>
        <p:nvSpPr>
          <p:cNvPr id="396" name="Google Shape;396;g915661e1c8_0_32"/>
          <p:cNvSpPr txBox="1"/>
          <p:nvPr/>
        </p:nvSpPr>
        <p:spPr>
          <a:xfrm>
            <a:off x="866625" y="1454929"/>
            <a:ext cx="11203800" cy="2396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1200"/>
              </a:spcBef>
              <a:spcAft>
                <a:spcPts val="0"/>
              </a:spcAft>
              <a:buClr>
                <a:srgbClr val="000000"/>
              </a:buClr>
              <a:buSzPts val="2800"/>
              <a:buFont typeface="Arial"/>
              <a:buNone/>
            </a:pPr>
            <a:r>
              <a:rPr lang="en-CA" sz="2800" b="1" i="0" u="none" strike="noStrike" cap="none" dirty="0">
                <a:solidFill>
                  <a:srgbClr val="462682"/>
                </a:solidFill>
                <a:latin typeface="Calibri" panose="020F0502020204030204" pitchFamily="34" charset="0"/>
                <a:cs typeface="Calibri" panose="020F0502020204030204" pitchFamily="34" charset="0"/>
                <a:sym typeface="Arial"/>
              </a:rPr>
              <a:t>Develop shared understandings</a:t>
            </a:r>
            <a:endParaRPr sz="2800" b="1" i="0" u="none" strike="noStrike" cap="none" dirty="0">
              <a:solidFill>
                <a:srgbClr val="462682"/>
              </a:solidFill>
              <a:latin typeface="Calibri" panose="020F0502020204030204" pitchFamily="34" charset="0"/>
              <a:cs typeface="Calibri" panose="020F0502020204030204" pitchFamily="34" charset="0"/>
              <a:sym typeface="Arial"/>
            </a:endParaRPr>
          </a:p>
          <a:p>
            <a:pPr marL="457200" marR="0" lvl="0" indent="-406400" algn="l" rtl="0">
              <a:lnSpc>
                <a:spcPct val="115000"/>
              </a:lnSpc>
              <a:spcBef>
                <a:spcPts val="1200"/>
              </a:spcBef>
              <a:spcAft>
                <a:spcPts val="0"/>
              </a:spcAft>
              <a:buClr>
                <a:srgbClr val="1F497D"/>
              </a:buClr>
              <a:buSzPts val="2800"/>
              <a:buFont typeface="Arial"/>
              <a:buChar char="★"/>
            </a:pPr>
            <a:r>
              <a:rPr lang="en-CA" sz="2800" b="1" i="0" u="none" strike="noStrike" cap="none" dirty="0">
                <a:solidFill>
                  <a:srgbClr val="462682"/>
                </a:solidFill>
                <a:latin typeface="Calibri" panose="020F0502020204030204" pitchFamily="34" charset="0"/>
                <a:cs typeface="Calibri" panose="020F0502020204030204" pitchFamily="34" charset="0"/>
                <a:sym typeface="Arial"/>
              </a:rPr>
              <a:t>Here’s What</a:t>
            </a:r>
            <a:r>
              <a:rPr lang="en-CA" sz="2800" b="0" i="0" u="none" strike="noStrike" cap="none" dirty="0">
                <a:solidFill>
                  <a:srgbClr val="462682"/>
                </a:solidFill>
                <a:latin typeface="Calibri" panose="020F0502020204030204" pitchFamily="34" charset="0"/>
                <a:cs typeface="Calibri" panose="020F0502020204030204" pitchFamily="34" charset="0"/>
                <a:sym typeface="Arial"/>
              </a:rPr>
              <a:t> – analyzing evidence</a:t>
            </a:r>
            <a:endParaRPr sz="2800" b="0" i="0" u="none" strike="noStrike" cap="none" dirty="0">
              <a:solidFill>
                <a:srgbClr val="462682"/>
              </a:solidFill>
              <a:latin typeface="Calibri" panose="020F0502020204030204" pitchFamily="34" charset="0"/>
              <a:cs typeface="Calibri" panose="020F0502020204030204" pitchFamily="34" charset="0"/>
              <a:sym typeface="Arial"/>
            </a:endParaRPr>
          </a:p>
          <a:p>
            <a:pPr marL="457200" marR="0" lvl="0" indent="-406400" algn="l" rtl="0">
              <a:lnSpc>
                <a:spcPct val="115000"/>
              </a:lnSpc>
              <a:spcBef>
                <a:spcPts val="0"/>
              </a:spcBef>
              <a:spcAft>
                <a:spcPts val="0"/>
              </a:spcAft>
              <a:buClr>
                <a:srgbClr val="1F497D"/>
              </a:buClr>
              <a:buSzPts val="2800"/>
              <a:buFont typeface="Arial"/>
              <a:buChar char="★"/>
            </a:pPr>
            <a:r>
              <a:rPr lang="en-CA" sz="2800" b="1" i="0" u="none" strike="noStrike" cap="none" dirty="0">
                <a:solidFill>
                  <a:srgbClr val="462682"/>
                </a:solidFill>
                <a:latin typeface="Calibri" panose="020F0502020204030204" pitchFamily="34" charset="0"/>
                <a:cs typeface="Calibri" panose="020F0502020204030204" pitchFamily="34" charset="0"/>
                <a:sym typeface="Arial"/>
              </a:rPr>
              <a:t>So What </a:t>
            </a:r>
            <a:r>
              <a:rPr lang="en-CA" sz="2800" b="0" i="0" u="none" strike="noStrike" cap="none" dirty="0">
                <a:solidFill>
                  <a:srgbClr val="462682"/>
                </a:solidFill>
                <a:latin typeface="Calibri" panose="020F0502020204030204" pitchFamily="34" charset="0"/>
                <a:cs typeface="Calibri" panose="020F0502020204030204" pitchFamily="34" charset="0"/>
                <a:sym typeface="Arial"/>
              </a:rPr>
              <a:t>– interpreting and making sense of evidence</a:t>
            </a:r>
            <a:endParaRPr sz="2800" b="0" i="0" u="none" strike="noStrike" cap="none" dirty="0">
              <a:solidFill>
                <a:srgbClr val="462682"/>
              </a:solidFill>
              <a:latin typeface="Calibri" panose="020F0502020204030204" pitchFamily="34" charset="0"/>
              <a:cs typeface="Calibri" panose="020F0502020204030204" pitchFamily="34" charset="0"/>
              <a:sym typeface="Arial"/>
            </a:endParaRPr>
          </a:p>
          <a:p>
            <a:pPr marL="457200" marR="0" lvl="0" indent="-406400" algn="l" rtl="0">
              <a:lnSpc>
                <a:spcPct val="115000"/>
              </a:lnSpc>
              <a:spcBef>
                <a:spcPts val="0"/>
              </a:spcBef>
              <a:spcAft>
                <a:spcPts val="0"/>
              </a:spcAft>
              <a:buClr>
                <a:srgbClr val="1F497D"/>
              </a:buClr>
              <a:buSzPts val="2800"/>
              <a:buFont typeface="Arial"/>
              <a:buChar char="★"/>
            </a:pPr>
            <a:r>
              <a:rPr lang="en-CA" sz="2800" b="1" i="0" u="none" strike="noStrike" cap="none" dirty="0">
                <a:solidFill>
                  <a:srgbClr val="462682"/>
                </a:solidFill>
                <a:latin typeface="Calibri" panose="020F0502020204030204" pitchFamily="34" charset="0"/>
                <a:cs typeface="Calibri" panose="020F0502020204030204" pitchFamily="34" charset="0"/>
                <a:sym typeface="Arial"/>
              </a:rPr>
              <a:t>Now What</a:t>
            </a:r>
            <a:r>
              <a:rPr lang="en-CA" sz="2800" b="0" i="0" u="none" strike="noStrike" cap="none" dirty="0">
                <a:solidFill>
                  <a:srgbClr val="462682"/>
                </a:solidFill>
                <a:latin typeface="Calibri" panose="020F0502020204030204" pitchFamily="34" charset="0"/>
                <a:cs typeface="Calibri" panose="020F0502020204030204" pitchFamily="34" charset="0"/>
                <a:sym typeface="Arial"/>
              </a:rPr>
              <a:t> – determining next steps - </a:t>
            </a:r>
            <a:r>
              <a:rPr lang="en-CA" sz="1800" b="0" i="0" u="none" strike="noStrike" cap="none" dirty="0">
                <a:solidFill>
                  <a:srgbClr val="462682"/>
                </a:solidFill>
                <a:latin typeface="Calibri" panose="020F0502020204030204" pitchFamily="34" charset="0"/>
                <a:cs typeface="Calibri" panose="020F0502020204030204" pitchFamily="34" charset="0"/>
                <a:sym typeface="Arial"/>
              </a:rPr>
              <a:t>for the teacher and for the Principal(s)</a:t>
            </a:r>
            <a:endParaRPr sz="1800" b="0" i="0" u="none" strike="noStrike" cap="none" dirty="0">
              <a:solidFill>
                <a:srgbClr val="462682"/>
              </a:solidFill>
              <a:latin typeface="Calibri" panose="020F0502020204030204" pitchFamily="34" charset="0"/>
              <a:cs typeface="Calibri" panose="020F0502020204030204" pitchFamily="34" charset="0"/>
              <a:sym typeface="Arial"/>
            </a:endParaRPr>
          </a:p>
        </p:txBody>
      </p:sp>
      <p:pic>
        <p:nvPicPr>
          <p:cNvPr id="13" name="Google Shape;164;p4">
            <a:extLst>
              <a:ext uri="{FF2B5EF4-FFF2-40B4-BE49-F238E27FC236}">
                <a16:creationId xmlns:a16="http://schemas.microsoft.com/office/drawing/2014/main" id="{F069CEF6-BC32-A647-BCF1-965A66B9FCAC}"/>
              </a:ext>
            </a:extLst>
          </p:cNvPr>
          <p:cNvPicPr preferRelativeResize="0"/>
          <p:nvPr/>
        </p:nvPicPr>
        <p:blipFill rotWithShape="1">
          <a:blip r:embed="rId4">
            <a:alphaModFix/>
          </a:blip>
          <a:srcRect/>
          <a:stretch/>
        </p:blipFill>
        <p:spPr>
          <a:xfrm>
            <a:off x="0" y="6654800"/>
            <a:ext cx="12192000" cy="203200"/>
          </a:xfrm>
          <a:prstGeom prst="rect">
            <a:avLst/>
          </a:prstGeom>
          <a:noFill/>
          <a:ln>
            <a:noFill/>
          </a:ln>
        </p:spPr>
      </p:pic>
      <p:grpSp>
        <p:nvGrpSpPr>
          <p:cNvPr id="14" name="Google Shape;165;p4">
            <a:extLst>
              <a:ext uri="{FF2B5EF4-FFF2-40B4-BE49-F238E27FC236}">
                <a16:creationId xmlns:a16="http://schemas.microsoft.com/office/drawing/2014/main" id="{F51EC296-427D-9342-8B2F-A01CD9E0C7E9}"/>
              </a:ext>
            </a:extLst>
          </p:cNvPr>
          <p:cNvGrpSpPr/>
          <p:nvPr/>
        </p:nvGrpSpPr>
        <p:grpSpPr>
          <a:xfrm>
            <a:off x="8458199" y="6290760"/>
            <a:ext cx="3416211" cy="205897"/>
            <a:chOff x="3803961" y="6010248"/>
            <a:chExt cx="8070450" cy="486410"/>
          </a:xfrm>
        </p:grpSpPr>
        <p:pic>
          <p:nvPicPr>
            <p:cNvPr id="15" name="Google Shape;166;p4">
              <a:extLst>
                <a:ext uri="{FF2B5EF4-FFF2-40B4-BE49-F238E27FC236}">
                  <a16:creationId xmlns:a16="http://schemas.microsoft.com/office/drawing/2014/main" id="{757CDDD1-BF6E-6044-B25F-72DF8EA36701}"/>
                </a:ext>
              </a:extLst>
            </p:cNvPr>
            <p:cNvPicPr preferRelativeResize="0"/>
            <p:nvPr/>
          </p:nvPicPr>
          <p:blipFill rotWithShape="1">
            <a:blip r:embed="rId5">
              <a:alphaModFix/>
            </a:blip>
            <a:srcRect/>
            <a:stretch/>
          </p:blipFill>
          <p:spPr>
            <a:xfrm>
              <a:off x="10609074" y="6010248"/>
              <a:ext cx="1265337" cy="429890"/>
            </a:xfrm>
            <a:prstGeom prst="rect">
              <a:avLst/>
            </a:prstGeom>
            <a:noFill/>
            <a:ln>
              <a:noFill/>
            </a:ln>
          </p:spPr>
        </p:pic>
        <p:pic>
          <p:nvPicPr>
            <p:cNvPr id="16" name="Google Shape;167;p4">
              <a:extLst>
                <a:ext uri="{FF2B5EF4-FFF2-40B4-BE49-F238E27FC236}">
                  <a16:creationId xmlns:a16="http://schemas.microsoft.com/office/drawing/2014/main" id="{6EE048D0-DECF-2346-8E4B-1C62F5853256}"/>
                </a:ext>
              </a:extLst>
            </p:cNvPr>
            <p:cNvPicPr preferRelativeResize="0"/>
            <p:nvPr/>
          </p:nvPicPr>
          <p:blipFill rotWithShape="1">
            <a:blip r:embed="rId6">
              <a:alphaModFix/>
            </a:blip>
            <a:srcRect/>
            <a:stretch/>
          </p:blipFill>
          <p:spPr>
            <a:xfrm>
              <a:off x="6755725" y="6045681"/>
              <a:ext cx="1785691" cy="429889"/>
            </a:xfrm>
            <a:prstGeom prst="rect">
              <a:avLst/>
            </a:prstGeom>
            <a:noFill/>
            <a:ln>
              <a:noFill/>
            </a:ln>
          </p:spPr>
        </p:pic>
        <p:pic>
          <p:nvPicPr>
            <p:cNvPr id="17" name="Google Shape;168;p4" descr="A close up of a logo&#10;&#10;Description automatically generated">
              <a:extLst>
                <a:ext uri="{FF2B5EF4-FFF2-40B4-BE49-F238E27FC236}">
                  <a16:creationId xmlns:a16="http://schemas.microsoft.com/office/drawing/2014/main" id="{71F90B07-3DD1-DA4D-8AB2-3F0E374D59E1}"/>
                </a:ext>
              </a:extLst>
            </p:cNvPr>
            <p:cNvPicPr preferRelativeResize="0"/>
            <p:nvPr/>
          </p:nvPicPr>
          <p:blipFill rotWithShape="1">
            <a:blip r:embed="rId7">
              <a:alphaModFix/>
            </a:blip>
            <a:srcRect/>
            <a:stretch/>
          </p:blipFill>
          <p:spPr>
            <a:xfrm>
              <a:off x="8800780" y="6071345"/>
              <a:ext cx="1548930" cy="368793"/>
            </a:xfrm>
            <a:prstGeom prst="rect">
              <a:avLst/>
            </a:prstGeom>
            <a:noFill/>
            <a:ln>
              <a:noFill/>
            </a:ln>
          </p:spPr>
        </p:pic>
        <p:pic>
          <p:nvPicPr>
            <p:cNvPr id="18" name="Google Shape;169;p4" descr="A picture containing food, drawing&#10;&#10;Description automatically generated">
              <a:extLst>
                <a:ext uri="{FF2B5EF4-FFF2-40B4-BE49-F238E27FC236}">
                  <a16:creationId xmlns:a16="http://schemas.microsoft.com/office/drawing/2014/main" id="{2C2567B8-DE34-3048-B45E-B9363A40A208}"/>
                </a:ext>
              </a:extLst>
            </p:cNvPr>
            <p:cNvPicPr preferRelativeResize="0"/>
            <p:nvPr/>
          </p:nvPicPr>
          <p:blipFill rotWithShape="1">
            <a:blip r:embed="rId8">
              <a:alphaModFix/>
            </a:blip>
            <a:srcRect/>
            <a:stretch/>
          </p:blipFill>
          <p:spPr>
            <a:xfrm>
              <a:off x="3803961" y="6045681"/>
              <a:ext cx="2692400" cy="450977"/>
            </a:xfrm>
            <a:prstGeom prst="rect">
              <a:avLst/>
            </a:prstGeom>
            <a:noFill/>
            <a:ln>
              <a:noFill/>
            </a:ln>
          </p:spPr>
        </p:pic>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15" name="Google Shape;373;p15">
            <a:extLst>
              <a:ext uri="{FF2B5EF4-FFF2-40B4-BE49-F238E27FC236}">
                <a16:creationId xmlns:a16="http://schemas.microsoft.com/office/drawing/2014/main" id="{FECD7BEC-BD8E-5A4D-8210-09B23256F9D7}"/>
              </a:ext>
            </a:extLst>
          </p:cNvPr>
          <p:cNvSpPr/>
          <p:nvPr/>
        </p:nvSpPr>
        <p:spPr>
          <a:xfrm>
            <a:off x="0" y="0"/>
            <a:ext cx="12192000" cy="1470485"/>
          </a:xfrm>
          <a:prstGeom prst="rect">
            <a:avLst/>
          </a:prstGeom>
          <a:solidFill>
            <a:srgbClr val="351C7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 name="Google Shape;164;p4">
            <a:extLst>
              <a:ext uri="{FF2B5EF4-FFF2-40B4-BE49-F238E27FC236}">
                <a16:creationId xmlns:a16="http://schemas.microsoft.com/office/drawing/2014/main" id="{FBC0FC99-8618-724E-AEA7-FB404FCAAEA9}"/>
              </a:ext>
            </a:extLst>
          </p:cNvPr>
          <p:cNvPicPr preferRelativeResize="0"/>
          <p:nvPr/>
        </p:nvPicPr>
        <p:blipFill rotWithShape="1">
          <a:blip r:embed="rId3">
            <a:alphaModFix/>
          </a:blip>
          <a:srcRect/>
          <a:stretch/>
        </p:blipFill>
        <p:spPr>
          <a:xfrm>
            <a:off x="0" y="6654800"/>
            <a:ext cx="12192000" cy="203200"/>
          </a:xfrm>
          <a:prstGeom prst="rect">
            <a:avLst/>
          </a:prstGeom>
          <a:noFill/>
          <a:ln>
            <a:noFill/>
          </a:ln>
        </p:spPr>
      </p:pic>
      <p:grpSp>
        <p:nvGrpSpPr>
          <p:cNvPr id="5" name="Google Shape;165;p4">
            <a:extLst>
              <a:ext uri="{FF2B5EF4-FFF2-40B4-BE49-F238E27FC236}">
                <a16:creationId xmlns:a16="http://schemas.microsoft.com/office/drawing/2014/main" id="{4B0DA9A3-786B-7D4D-B2B0-8CB4AEF5B6A2}"/>
              </a:ext>
            </a:extLst>
          </p:cNvPr>
          <p:cNvGrpSpPr/>
          <p:nvPr/>
        </p:nvGrpSpPr>
        <p:grpSpPr>
          <a:xfrm>
            <a:off x="8458199" y="6290760"/>
            <a:ext cx="3416211" cy="205897"/>
            <a:chOff x="3803961" y="6010248"/>
            <a:chExt cx="8070450" cy="486410"/>
          </a:xfrm>
        </p:grpSpPr>
        <p:pic>
          <p:nvPicPr>
            <p:cNvPr id="6" name="Google Shape;166;p4">
              <a:extLst>
                <a:ext uri="{FF2B5EF4-FFF2-40B4-BE49-F238E27FC236}">
                  <a16:creationId xmlns:a16="http://schemas.microsoft.com/office/drawing/2014/main" id="{41B0841C-9023-7848-9FF9-EC4B586DD9E0}"/>
                </a:ext>
              </a:extLst>
            </p:cNvPr>
            <p:cNvPicPr preferRelativeResize="0"/>
            <p:nvPr/>
          </p:nvPicPr>
          <p:blipFill rotWithShape="1">
            <a:blip r:embed="rId4">
              <a:alphaModFix/>
            </a:blip>
            <a:srcRect/>
            <a:stretch/>
          </p:blipFill>
          <p:spPr>
            <a:xfrm>
              <a:off x="10609074" y="6010248"/>
              <a:ext cx="1265337" cy="429890"/>
            </a:xfrm>
            <a:prstGeom prst="rect">
              <a:avLst/>
            </a:prstGeom>
            <a:noFill/>
            <a:ln>
              <a:noFill/>
            </a:ln>
          </p:spPr>
        </p:pic>
        <p:pic>
          <p:nvPicPr>
            <p:cNvPr id="7" name="Google Shape;167;p4">
              <a:extLst>
                <a:ext uri="{FF2B5EF4-FFF2-40B4-BE49-F238E27FC236}">
                  <a16:creationId xmlns:a16="http://schemas.microsoft.com/office/drawing/2014/main" id="{9DD844CD-10FC-BF4D-B0F0-4870DA858444}"/>
                </a:ext>
              </a:extLst>
            </p:cNvPr>
            <p:cNvPicPr preferRelativeResize="0"/>
            <p:nvPr/>
          </p:nvPicPr>
          <p:blipFill rotWithShape="1">
            <a:blip r:embed="rId5">
              <a:alphaModFix/>
            </a:blip>
            <a:srcRect/>
            <a:stretch/>
          </p:blipFill>
          <p:spPr>
            <a:xfrm>
              <a:off x="6755725" y="6045681"/>
              <a:ext cx="1785691" cy="429889"/>
            </a:xfrm>
            <a:prstGeom prst="rect">
              <a:avLst/>
            </a:prstGeom>
            <a:noFill/>
            <a:ln>
              <a:noFill/>
            </a:ln>
          </p:spPr>
        </p:pic>
        <p:pic>
          <p:nvPicPr>
            <p:cNvPr id="8" name="Google Shape;168;p4" descr="A close up of a logo&#10;&#10;Description automatically generated">
              <a:extLst>
                <a:ext uri="{FF2B5EF4-FFF2-40B4-BE49-F238E27FC236}">
                  <a16:creationId xmlns:a16="http://schemas.microsoft.com/office/drawing/2014/main" id="{A11D691A-4B1D-BD4D-AED9-8164946975D3}"/>
                </a:ext>
              </a:extLst>
            </p:cNvPr>
            <p:cNvPicPr preferRelativeResize="0"/>
            <p:nvPr/>
          </p:nvPicPr>
          <p:blipFill rotWithShape="1">
            <a:blip r:embed="rId6">
              <a:alphaModFix/>
            </a:blip>
            <a:srcRect/>
            <a:stretch/>
          </p:blipFill>
          <p:spPr>
            <a:xfrm>
              <a:off x="8800780" y="6071345"/>
              <a:ext cx="1548930" cy="368793"/>
            </a:xfrm>
            <a:prstGeom prst="rect">
              <a:avLst/>
            </a:prstGeom>
            <a:noFill/>
            <a:ln>
              <a:noFill/>
            </a:ln>
          </p:spPr>
        </p:pic>
        <p:pic>
          <p:nvPicPr>
            <p:cNvPr id="9" name="Google Shape;169;p4" descr="A picture containing food, drawing&#10;&#10;Description automatically generated">
              <a:extLst>
                <a:ext uri="{FF2B5EF4-FFF2-40B4-BE49-F238E27FC236}">
                  <a16:creationId xmlns:a16="http://schemas.microsoft.com/office/drawing/2014/main" id="{29375C6A-35F1-AC44-8296-AB4018F3CAF6}"/>
                </a:ext>
              </a:extLst>
            </p:cNvPr>
            <p:cNvPicPr preferRelativeResize="0"/>
            <p:nvPr/>
          </p:nvPicPr>
          <p:blipFill rotWithShape="1">
            <a:blip r:embed="rId7">
              <a:alphaModFix/>
            </a:blip>
            <a:srcRect/>
            <a:stretch/>
          </p:blipFill>
          <p:spPr>
            <a:xfrm>
              <a:off x="3803961" y="6045681"/>
              <a:ext cx="2692400" cy="450977"/>
            </a:xfrm>
            <a:prstGeom prst="rect">
              <a:avLst/>
            </a:prstGeom>
            <a:noFill/>
            <a:ln>
              <a:noFill/>
            </a:ln>
          </p:spPr>
        </p:pic>
      </p:grpSp>
      <p:sp>
        <p:nvSpPr>
          <p:cNvPr id="10" name="Google Shape;373;p15">
            <a:extLst>
              <a:ext uri="{FF2B5EF4-FFF2-40B4-BE49-F238E27FC236}">
                <a16:creationId xmlns:a16="http://schemas.microsoft.com/office/drawing/2014/main" id="{F7D5EF62-6F2E-CE43-94B5-754203508550}"/>
              </a:ext>
            </a:extLst>
          </p:cNvPr>
          <p:cNvSpPr/>
          <p:nvPr/>
        </p:nvSpPr>
        <p:spPr>
          <a:xfrm>
            <a:off x="532850" y="473527"/>
            <a:ext cx="11603899" cy="833671"/>
          </a:xfrm>
          <a:prstGeom prst="rect">
            <a:avLst/>
          </a:prstGeom>
          <a:noFill/>
          <a:ln>
            <a:noFill/>
          </a:ln>
        </p:spPr>
        <p:txBody>
          <a:bodyPr spcFirstLastPara="1" wrap="square" lIns="91425" tIns="45700" rIns="91425" bIns="45700" anchor="ctr" anchorCtr="0">
            <a:noAutofit/>
          </a:bodyPr>
          <a:lstStyle/>
          <a:p>
            <a:pPr marL="0" marR="0" lvl="0" indent="0" rtl="0">
              <a:lnSpc>
                <a:spcPct val="100000"/>
              </a:lnSpc>
              <a:spcBef>
                <a:spcPts val="0"/>
              </a:spcBef>
              <a:spcAft>
                <a:spcPts val="0"/>
              </a:spcAft>
              <a:buClr>
                <a:srgbClr val="000000"/>
              </a:buClr>
              <a:buSzPts val="1800"/>
              <a:buFont typeface="Arial"/>
              <a:buNone/>
            </a:pPr>
            <a:r>
              <a:rPr lang="en-US" sz="3600" b="1" i="0" u="none" strike="noStrike" cap="none" dirty="0">
                <a:solidFill>
                  <a:schemeClr val="lt1"/>
                </a:solidFill>
                <a:latin typeface="Calibri"/>
                <a:ea typeface="Calibri"/>
                <a:cs typeface="Calibri"/>
                <a:sym typeface="Calibri"/>
              </a:rPr>
              <a:t>Supporting Student Mental Health Project Deliverables</a:t>
            </a:r>
            <a:endParaRPr sz="3600" b="1" i="0" u="none" strike="noStrike" cap="none" dirty="0">
              <a:solidFill>
                <a:schemeClr val="lt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E26B57A6-8E12-6045-B295-074933FD4F25}"/>
              </a:ext>
            </a:extLst>
          </p:cNvPr>
          <p:cNvPicPr>
            <a:picLocks noChangeAspect="1"/>
          </p:cNvPicPr>
          <p:nvPr/>
        </p:nvPicPr>
        <p:blipFill>
          <a:blip r:embed="rId8"/>
          <a:stretch>
            <a:fillRect/>
          </a:stretch>
        </p:blipFill>
        <p:spPr>
          <a:xfrm>
            <a:off x="5813565" y="4283108"/>
            <a:ext cx="2207029" cy="1545069"/>
          </a:xfrm>
          <a:prstGeom prst="rect">
            <a:avLst/>
          </a:prstGeom>
        </p:spPr>
      </p:pic>
      <p:pic>
        <p:nvPicPr>
          <p:cNvPr id="3" name="Picture 2">
            <a:extLst>
              <a:ext uri="{FF2B5EF4-FFF2-40B4-BE49-F238E27FC236}">
                <a16:creationId xmlns:a16="http://schemas.microsoft.com/office/drawing/2014/main" id="{83F0E6F6-D54D-444E-8176-FD013E9D6156}"/>
              </a:ext>
            </a:extLst>
          </p:cNvPr>
          <p:cNvPicPr>
            <a:picLocks noChangeAspect="1"/>
          </p:cNvPicPr>
          <p:nvPr/>
        </p:nvPicPr>
        <p:blipFill>
          <a:blip r:embed="rId9"/>
          <a:stretch>
            <a:fillRect/>
          </a:stretch>
        </p:blipFill>
        <p:spPr>
          <a:xfrm>
            <a:off x="341261" y="1944012"/>
            <a:ext cx="1802860" cy="1549446"/>
          </a:xfrm>
          <a:prstGeom prst="rect">
            <a:avLst/>
          </a:prstGeom>
        </p:spPr>
      </p:pic>
      <p:sp>
        <p:nvSpPr>
          <p:cNvPr id="13" name="Google Shape;402;gad99e373d3_1_271">
            <a:extLst>
              <a:ext uri="{FF2B5EF4-FFF2-40B4-BE49-F238E27FC236}">
                <a16:creationId xmlns:a16="http://schemas.microsoft.com/office/drawing/2014/main" id="{75E36C01-4EE5-D04F-A2A3-FA19CA6EA622}"/>
              </a:ext>
            </a:extLst>
          </p:cNvPr>
          <p:cNvSpPr txBox="1"/>
          <p:nvPr/>
        </p:nvSpPr>
        <p:spPr>
          <a:xfrm>
            <a:off x="2177685" y="2003267"/>
            <a:ext cx="10615748" cy="1610356"/>
          </a:xfrm>
          <a:prstGeom prst="rect">
            <a:avLst/>
          </a:prstGeom>
          <a:noFill/>
          <a:ln>
            <a:noFill/>
          </a:ln>
        </p:spPr>
        <p:txBody>
          <a:bodyPr spcFirstLastPara="1" wrap="square" lIns="91425" tIns="91425" rIns="91425" bIns="91425" anchor="t" anchorCtr="0">
            <a:noAutofit/>
          </a:bodyPr>
          <a:lstStyle/>
          <a:p>
            <a:r>
              <a:rPr lang="en-CA" sz="2800" b="1" dirty="0">
                <a:latin typeface="Calibri" panose="020F0502020204030204" pitchFamily="34" charset="0"/>
                <a:cs typeface="Calibri" panose="020F0502020204030204" pitchFamily="34" charset="0"/>
              </a:rPr>
              <a:t>3 Webinars</a:t>
            </a:r>
          </a:p>
          <a:p>
            <a:pPr marL="285750" indent="-285750">
              <a:buFont typeface="Arial" panose="020B0604020202020204" pitchFamily="34" charset="0"/>
              <a:buChar char="•"/>
            </a:pPr>
            <a:r>
              <a:rPr lang="en-CA" sz="2000" dirty="0">
                <a:latin typeface="Calibri" panose="020F0502020204030204" pitchFamily="34" charset="0"/>
                <a:cs typeface="Calibri" panose="020F0502020204030204" pitchFamily="34" charset="0"/>
              </a:rPr>
              <a:t>Mental Health and the Tiered Approach to Support All Students</a:t>
            </a:r>
          </a:p>
          <a:p>
            <a:pPr marL="285750" indent="-285750">
              <a:buFont typeface="Arial" panose="020B0604020202020204" pitchFamily="34" charset="0"/>
              <a:buChar char="•"/>
            </a:pPr>
            <a:r>
              <a:rPr lang="en-CA" sz="2000" dirty="0">
                <a:latin typeface="Calibri" panose="020F0502020204030204" pitchFamily="34" charset="0"/>
                <a:cs typeface="Calibri" panose="020F0502020204030204" pitchFamily="34" charset="0"/>
              </a:rPr>
              <a:t>Understanding a Whole School Approach to Culturally Responsive Social Emotional Learning</a:t>
            </a:r>
          </a:p>
          <a:p>
            <a:pPr marL="285750" indent="-285750">
              <a:buFont typeface="Arial" panose="020B0604020202020204" pitchFamily="34" charset="0"/>
              <a:buChar char="•"/>
            </a:pPr>
            <a:r>
              <a:rPr lang="en-CA" sz="2000" dirty="0">
                <a:latin typeface="Calibri" panose="020F0502020204030204" pitchFamily="34" charset="0"/>
                <a:cs typeface="Calibri" panose="020F0502020204030204" pitchFamily="34" charset="0"/>
              </a:rPr>
              <a:t>Supporting Students Experiencing Mental Health Concerns: Noticing and Responding</a:t>
            </a:r>
          </a:p>
          <a:p>
            <a:endParaRPr lang="en-CA" sz="2400" dirty="0">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E496544A-963D-7E42-9D2F-155443E1A948}"/>
              </a:ext>
            </a:extLst>
          </p:cNvPr>
          <p:cNvPicPr>
            <a:picLocks noChangeAspect="1"/>
          </p:cNvPicPr>
          <p:nvPr/>
        </p:nvPicPr>
        <p:blipFill>
          <a:blip r:embed="rId10"/>
          <a:stretch>
            <a:fillRect/>
          </a:stretch>
        </p:blipFill>
        <p:spPr>
          <a:xfrm>
            <a:off x="741039" y="4305436"/>
            <a:ext cx="1650118" cy="1610356"/>
          </a:xfrm>
          <a:prstGeom prst="rect">
            <a:avLst/>
          </a:prstGeom>
        </p:spPr>
      </p:pic>
      <p:sp>
        <p:nvSpPr>
          <p:cNvPr id="16" name="Google Shape;402;gad99e373d3_1_271">
            <a:extLst>
              <a:ext uri="{FF2B5EF4-FFF2-40B4-BE49-F238E27FC236}">
                <a16:creationId xmlns:a16="http://schemas.microsoft.com/office/drawing/2014/main" id="{8C22961F-58A6-3D45-A509-2393FDC1EBB0}"/>
              </a:ext>
            </a:extLst>
          </p:cNvPr>
          <p:cNvSpPr txBox="1"/>
          <p:nvPr/>
        </p:nvSpPr>
        <p:spPr>
          <a:xfrm>
            <a:off x="7884422" y="4780596"/>
            <a:ext cx="4252327" cy="660036"/>
          </a:xfrm>
          <a:prstGeom prst="rect">
            <a:avLst/>
          </a:prstGeom>
          <a:noFill/>
          <a:ln>
            <a:noFill/>
          </a:ln>
        </p:spPr>
        <p:txBody>
          <a:bodyPr spcFirstLastPara="1" wrap="square" lIns="91425" tIns="91425" rIns="91425" bIns="91425" anchor="t" anchorCtr="0">
            <a:noAutofit/>
          </a:bodyPr>
          <a:lstStyle/>
          <a:p>
            <a:pPr algn="ctr"/>
            <a:r>
              <a:rPr lang="en-CA" sz="2800" b="1" dirty="0">
                <a:latin typeface="Calibri" panose="020F0502020204030204" pitchFamily="34" charset="0"/>
                <a:cs typeface="Calibri" panose="020F0502020204030204" pitchFamily="34" charset="0"/>
              </a:rPr>
              <a:t>1 Whiteboard Animation</a:t>
            </a:r>
          </a:p>
        </p:txBody>
      </p:sp>
      <p:sp>
        <p:nvSpPr>
          <p:cNvPr id="17" name="Google Shape;402;gad99e373d3_1_271">
            <a:extLst>
              <a:ext uri="{FF2B5EF4-FFF2-40B4-BE49-F238E27FC236}">
                <a16:creationId xmlns:a16="http://schemas.microsoft.com/office/drawing/2014/main" id="{339198DB-C497-1F4A-B269-F04BA9DCD746}"/>
              </a:ext>
            </a:extLst>
          </p:cNvPr>
          <p:cNvSpPr txBox="1"/>
          <p:nvPr/>
        </p:nvSpPr>
        <p:spPr>
          <a:xfrm>
            <a:off x="2338887" y="4760403"/>
            <a:ext cx="2110347" cy="660036"/>
          </a:xfrm>
          <a:prstGeom prst="rect">
            <a:avLst/>
          </a:prstGeom>
          <a:noFill/>
          <a:ln>
            <a:noFill/>
          </a:ln>
        </p:spPr>
        <p:txBody>
          <a:bodyPr spcFirstLastPara="1" wrap="square" lIns="91425" tIns="91425" rIns="91425" bIns="91425" anchor="t" anchorCtr="0">
            <a:noAutofit/>
          </a:bodyPr>
          <a:lstStyle/>
          <a:p>
            <a:pPr algn="ctr"/>
            <a:r>
              <a:rPr lang="en-CA" sz="2800" b="1" dirty="0">
                <a:latin typeface="Calibri" panose="020F0502020204030204" pitchFamily="34" charset="0"/>
                <a:cs typeface="Calibri" panose="020F0502020204030204" pitchFamily="34" charset="0"/>
              </a:rPr>
              <a:t>2 Podcasts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12" name="Google Shape;373;p15">
            <a:extLst>
              <a:ext uri="{FF2B5EF4-FFF2-40B4-BE49-F238E27FC236}">
                <a16:creationId xmlns:a16="http://schemas.microsoft.com/office/drawing/2014/main" id="{B8EEBF38-DE97-944B-BB68-0AA6EB302EAC}"/>
              </a:ext>
            </a:extLst>
          </p:cNvPr>
          <p:cNvSpPr/>
          <p:nvPr/>
        </p:nvSpPr>
        <p:spPr>
          <a:xfrm>
            <a:off x="0" y="0"/>
            <a:ext cx="12192000" cy="1470485"/>
          </a:xfrm>
          <a:prstGeom prst="rect">
            <a:avLst/>
          </a:prstGeom>
          <a:solidFill>
            <a:srgbClr val="351C7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 name="Google Shape;373;p15">
            <a:extLst>
              <a:ext uri="{FF2B5EF4-FFF2-40B4-BE49-F238E27FC236}">
                <a16:creationId xmlns:a16="http://schemas.microsoft.com/office/drawing/2014/main" id="{7AC1EEE7-1CAA-024B-8E4C-67884DD9421C}"/>
              </a:ext>
            </a:extLst>
          </p:cNvPr>
          <p:cNvSpPr/>
          <p:nvPr/>
        </p:nvSpPr>
        <p:spPr>
          <a:xfrm>
            <a:off x="620486" y="324662"/>
            <a:ext cx="11571513" cy="1145824"/>
          </a:xfrm>
          <a:prstGeom prst="rect">
            <a:avLst/>
          </a:prstGeom>
          <a:noFill/>
          <a:ln>
            <a:noFill/>
          </a:ln>
        </p:spPr>
        <p:txBody>
          <a:bodyPr spcFirstLastPara="1" wrap="square" lIns="91425" tIns="45700" rIns="91425" bIns="45700" anchor="ctr" anchorCtr="0">
            <a:noAutofit/>
          </a:bodyPr>
          <a:lstStyle/>
          <a:p>
            <a:pPr marL="0" marR="0" lvl="0" indent="0" rtl="0">
              <a:lnSpc>
                <a:spcPct val="100000"/>
              </a:lnSpc>
              <a:spcBef>
                <a:spcPts val="0"/>
              </a:spcBef>
              <a:spcAft>
                <a:spcPts val="0"/>
              </a:spcAft>
              <a:buClr>
                <a:srgbClr val="000000"/>
              </a:buClr>
              <a:buSzPts val="1800"/>
              <a:buFont typeface="Arial"/>
              <a:buNone/>
            </a:pPr>
            <a:r>
              <a:rPr lang="en-US" sz="3600" b="1" i="0" u="none" strike="noStrike" cap="none" dirty="0">
                <a:solidFill>
                  <a:schemeClr val="lt1"/>
                </a:solidFill>
                <a:latin typeface="Calibri"/>
                <a:ea typeface="Calibri"/>
                <a:cs typeface="Calibri"/>
                <a:sym typeface="Calibri"/>
              </a:rPr>
              <a:t>Resources</a:t>
            </a:r>
            <a:endParaRPr sz="3600" b="1" i="0" u="none" strike="noStrike" cap="none" dirty="0">
              <a:solidFill>
                <a:schemeClr val="lt1"/>
              </a:solidFill>
              <a:latin typeface="Calibri"/>
              <a:ea typeface="Calibri"/>
              <a:cs typeface="Calibri"/>
              <a:sym typeface="Calibri"/>
            </a:endParaRPr>
          </a:p>
        </p:txBody>
      </p:sp>
      <p:sp>
        <p:nvSpPr>
          <p:cNvPr id="409" name="Google Shape;409;g95481a2da5_1_2"/>
          <p:cNvSpPr txBox="1"/>
          <p:nvPr/>
        </p:nvSpPr>
        <p:spPr>
          <a:xfrm>
            <a:off x="5853913" y="1795147"/>
            <a:ext cx="4831504" cy="114582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CA" sz="3200" b="1" i="0" u="sng" strike="noStrike" cap="none" dirty="0">
                <a:solidFill>
                  <a:srgbClr val="34B453"/>
                </a:solidFill>
                <a:latin typeface="Calibri" panose="020F0502020204030204" pitchFamily="34" charset="0"/>
                <a:cs typeface="Calibri" panose="020F0502020204030204" pitchFamily="34" charset="0"/>
                <a:sym typeface="Arial"/>
                <a:hlinkClick r:id="rId3"/>
              </a:rPr>
              <a:t>Supporting Resources List</a:t>
            </a:r>
            <a:endParaRPr sz="3200" b="1" i="0" u="none" strike="noStrike" cap="none" dirty="0">
              <a:solidFill>
                <a:srgbClr val="34B453"/>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dirty="0">
              <a:solidFill>
                <a:srgbClr val="000000"/>
              </a:solidFill>
              <a:latin typeface="Arial"/>
              <a:ea typeface="Arial"/>
              <a:cs typeface="Arial"/>
              <a:sym typeface="Arial"/>
            </a:endParaRPr>
          </a:p>
        </p:txBody>
      </p:sp>
      <p:pic>
        <p:nvPicPr>
          <p:cNvPr id="3" name="Google Shape;164;p4">
            <a:extLst>
              <a:ext uri="{FF2B5EF4-FFF2-40B4-BE49-F238E27FC236}">
                <a16:creationId xmlns:a16="http://schemas.microsoft.com/office/drawing/2014/main" id="{FEE5EF82-AA88-364D-B09C-68B8CD0E91BF}"/>
              </a:ext>
            </a:extLst>
          </p:cNvPr>
          <p:cNvPicPr preferRelativeResize="0"/>
          <p:nvPr/>
        </p:nvPicPr>
        <p:blipFill rotWithShape="1">
          <a:blip r:embed="rId4">
            <a:alphaModFix/>
          </a:blip>
          <a:srcRect/>
          <a:stretch/>
        </p:blipFill>
        <p:spPr>
          <a:xfrm>
            <a:off x="0" y="6654800"/>
            <a:ext cx="12192000" cy="203200"/>
          </a:xfrm>
          <a:prstGeom prst="rect">
            <a:avLst/>
          </a:prstGeom>
          <a:noFill/>
          <a:ln>
            <a:noFill/>
          </a:ln>
        </p:spPr>
      </p:pic>
      <p:grpSp>
        <p:nvGrpSpPr>
          <p:cNvPr id="4" name="Google Shape;165;p4">
            <a:extLst>
              <a:ext uri="{FF2B5EF4-FFF2-40B4-BE49-F238E27FC236}">
                <a16:creationId xmlns:a16="http://schemas.microsoft.com/office/drawing/2014/main" id="{D04FF1B9-0D77-4449-ADF0-C4F3B55D8F2C}"/>
              </a:ext>
            </a:extLst>
          </p:cNvPr>
          <p:cNvGrpSpPr/>
          <p:nvPr/>
        </p:nvGrpSpPr>
        <p:grpSpPr>
          <a:xfrm>
            <a:off x="8458199" y="6290760"/>
            <a:ext cx="3416211" cy="205897"/>
            <a:chOff x="3803961" y="6010248"/>
            <a:chExt cx="8070450" cy="486410"/>
          </a:xfrm>
        </p:grpSpPr>
        <p:pic>
          <p:nvPicPr>
            <p:cNvPr id="5" name="Google Shape;166;p4">
              <a:extLst>
                <a:ext uri="{FF2B5EF4-FFF2-40B4-BE49-F238E27FC236}">
                  <a16:creationId xmlns:a16="http://schemas.microsoft.com/office/drawing/2014/main" id="{1579C018-625C-7B49-9F8C-9EF3FC448479}"/>
                </a:ext>
              </a:extLst>
            </p:cNvPr>
            <p:cNvPicPr preferRelativeResize="0"/>
            <p:nvPr/>
          </p:nvPicPr>
          <p:blipFill rotWithShape="1">
            <a:blip r:embed="rId5">
              <a:alphaModFix/>
            </a:blip>
            <a:srcRect/>
            <a:stretch/>
          </p:blipFill>
          <p:spPr>
            <a:xfrm>
              <a:off x="10609074" y="6010248"/>
              <a:ext cx="1265337" cy="429890"/>
            </a:xfrm>
            <a:prstGeom prst="rect">
              <a:avLst/>
            </a:prstGeom>
            <a:noFill/>
            <a:ln>
              <a:noFill/>
            </a:ln>
          </p:spPr>
        </p:pic>
        <p:pic>
          <p:nvPicPr>
            <p:cNvPr id="6" name="Google Shape;167;p4">
              <a:extLst>
                <a:ext uri="{FF2B5EF4-FFF2-40B4-BE49-F238E27FC236}">
                  <a16:creationId xmlns:a16="http://schemas.microsoft.com/office/drawing/2014/main" id="{7F35FBF4-CFC6-054E-A00F-9EECE5A3575B}"/>
                </a:ext>
              </a:extLst>
            </p:cNvPr>
            <p:cNvPicPr preferRelativeResize="0"/>
            <p:nvPr/>
          </p:nvPicPr>
          <p:blipFill rotWithShape="1">
            <a:blip r:embed="rId6">
              <a:alphaModFix/>
            </a:blip>
            <a:srcRect/>
            <a:stretch/>
          </p:blipFill>
          <p:spPr>
            <a:xfrm>
              <a:off x="6755725" y="6045681"/>
              <a:ext cx="1785691" cy="429889"/>
            </a:xfrm>
            <a:prstGeom prst="rect">
              <a:avLst/>
            </a:prstGeom>
            <a:noFill/>
            <a:ln>
              <a:noFill/>
            </a:ln>
          </p:spPr>
        </p:pic>
        <p:pic>
          <p:nvPicPr>
            <p:cNvPr id="7" name="Google Shape;168;p4" descr="A close up of a logo&#10;&#10;Description automatically generated">
              <a:extLst>
                <a:ext uri="{FF2B5EF4-FFF2-40B4-BE49-F238E27FC236}">
                  <a16:creationId xmlns:a16="http://schemas.microsoft.com/office/drawing/2014/main" id="{7AA81D60-F96E-414D-9779-F14CA8342120}"/>
                </a:ext>
              </a:extLst>
            </p:cNvPr>
            <p:cNvPicPr preferRelativeResize="0"/>
            <p:nvPr/>
          </p:nvPicPr>
          <p:blipFill rotWithShape="1">
            <a:blip r:embed="rId7">
              <a:alphaModFix/>
            </a:blip>
            <a:srcRect/>
            <a:stretch/>
          </p:blipFill>
          <p:spPr>
            <a:xfrm>
              <a:off x="8800780" y="6071345"/>
              <a:ext cx="1548930" cy="368793"/>
            </a:xfrm>
            <a:prstGeom prst="rect">
              <a:avLst/>
            </a:prstGeom>
            <a:noFill/>
            <a:ln>
              <a:noFill/>
            </a:ln>
          </p:spPr>
        </p:pic>
        <p:pic>
          <p:nvPicPr>
            <p:cNvPr id="8" name="Google Shape;169;p4" descr="A picture containing food, drawing&#10;&#10;Description automatically generated">
              <a:extLst>
                <a:ext uri="{FF2B5EF4-FFF2-40B4-BE49-F238E27FC236}">
                  <a16:creationId xmlns:a16="http://schemas.microsoft.com/office/drawing/2014/main" id="{8CA3B89D-89B8-984E-B590-AB86BFB2ACBC}"/>
                </a:ext>
              </a:extLst>
            </p:cNvPr>
            <p:cNvPicPr preferRelativeResize="0"/>
            <p:nvPr/>
          </p:nvPicPr>
          <p:blipFill rotWithShape="1">
            <a:blip r:embed="rId8">
              <a:alphaModFix/>
            </a:blip>
            <a:srcRect/>
            <a:stretch/>
          </p:blipFill>
          <p:spPr>
            <a:xfrm>
              <a:off x="3803961" y="6045681"/>
              <a:ext cx="2692400" cy="450977"/>
            </a:xfrm>
            <a:prstGeom prst="rect">
              <a:avLst/>
            </a:prstGeom>
            <a:noFill/>
            <a:ln>
              <a:noFill/>
            </a:ln>
          </p:spPr>
        </p:pic>
      </p:grpSp>
      <p:pic>
        <p:nvPicPr>
          <p:cNvPr id="10" name="Picture 9" descr="Icon&#10;&#10;Description automatically generated">
            <a:extLst>
              <a:ext uri="{FF2B5EF4-FFF2-40B4-BE49-F238E27FC236}">
                <a16:creationId xmlns:a16="http://schemas.microsoft.com/office/drawing/2014/main" id="{CE59BB84-0B05-464F-B521-364237425358}"/>
              </a:ext>
            </a:extLst>
          </p:cNvPr>
          <p:cNvPicPr>
            <a:picLocks noChangeAspect="1"/>
          </p:cNvPicPr>
          <p:nvPr/>
        </p:nvPicPr>
        <p:blipFill>
          <a:blip r:embed="rId9"/>
          <a:stretch>
            <a:fillRect/>
          </a:stretch>
        </p:blipFill>
        <p:spPr>
          <a:xfrm>
            <a:off x="906375" y="1501956"/>
            <a:ext cx="4915963" cy="4915963"/>
          </a:xfrm>
          <a:prstGeom prst="rect">
            <a:avLst/>
          </a:prstGeom>
        </p:spPr>
      </p:pic>
      <p:sp>
        <p:nvSpPr>
          <p:cNvPr id="11" name="Google Shape;403;gad99e373d3_1_271">
            <a:extLst>
              <a:ext uri="{FF2B5EF4-FFF2-40B4-BE49-F238E27FC236}">
                <a16:creationId xmlns:a16="http://schemas.microsoft.com/office/drawing/2014/main" id="{48BBCAB0-5F0B-456C-A476-4B7BAE80B245}"/>
              </a:ext>
            </a:extLst>
          </p:cNvPr>
          <p:cNvSpPr txBox="1"/>
          <p:nvPr/>
        </p:nvSpPr>
        <p:spPr>
          <a:xfrm>
            <a:off x="5822338" y="3240518"/>
            <a:ext cx="6181332" cy="2211692"/>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rgbClr val="000000"/>
                </a:solidFill>
                <a:latin typeface="Calibri" panose="020F0502020204030204" pitchFamily="34" charset="0"/>
                <a:cs typeface="Calibri" panose="020F0502020204030204" pitchFamily="34" charset="0"/>
                <a:sym typeface="Arial"/>
              </a:rPr>
              <a:t>School Mental Health Ontario Online Courses</a:t>
            </a:r>
            <a:endParaRPr lang="en-US" sz="2800" b="0" i="0" u="none" strike="noStrike" cap="none" dirty="0">
              <a:solidFill>
                <a:srgbClr val="000000"/>
              </a:solidFill>
              <a:latin typeface="Calibri" panose="020F0502020204030204" pitchFamily="34" charset="0"/>
              <a:cs typeface="Calibri" panose="020F0502020204030204" pitchFamily="34" charset="0"/>
              <a:sym typeface="Arial"/>
            </a:endParaRPr>
          </a:p>
          <a:p>
            <a:pPr marL="457200" marR="0" lvl="0" indent="-457200" rtl="0">
              <a:lnSpc>
                <a:spcPct val="100000"/>
              </a:lnSpc>
              <a:spcBef>
                <a:spcPts val="0"/>
              </a:spcBef>
              <a:spcAft>
                <a:spcPts val="0"/>
              </a:spcAft>
              <a:buClr>
                <a:srgbClr val="000000"/>
              </a:buClr>
              <a:buSzPts val="2800"/>
              <a:buFont typeface="Arial" panose="020B0604020202020204" pitchFamily="34" charset="0"/>
              <a:buChar char="•"/>
            </a:pPr>
            <a:r>
              <a:rPr lang="en-US" sz="2800" i="0" u="sng" strike="noStrike" cap="none" dirty="0">
                <a:solidFill>
                  <a:srgbClr val="34B453"/>
                </a:solidFill>
                <a:latin typeface="Calibri" panose="020F0502020204030204" pitchFamily="34" charset="0"/>
                <a:cs typeface="Calibri" panose="020F0502020204030204" pitchFamily="34" charset="0"/>
                <a:sym typeface="Arial"/>
                <a:hlinkClick r:id="rId10">
                  <a:extLst>
                    <a:ext uri="{A12FA001-AC4F-418D-AE19-62706E023703}">
                      <ahyp:hlinkClr xmlns:ahyp="http://schemas.microsoft.com/office/drawing/2018/hyperlinkcolor" val="tx"/>
                    </a:ext>
                  </a:extLst>
                </a:hlinkClick>
              </a:rPr>
              <a:t>MH LIT – Mental Health in Action</a:t>
            </a:r>
            <a:endParaRPr lang="en-US" sz="2800" i="0" u="sng" strike="noStrike" cap="none" dirty="0">
              <a:solidFill>
                <a:srgbClr val="34B453"/>
              </a:solidFill>
              <a:latin typeface="Calibri" panose="020F0502020204030204" pitchFamily="34" charset="0"/>
              <a:cs typeface="Calibri" panose="020F0502020204030204" pitchFamily="34" charset="0"/>
              <a:sym typeface="Arial"/>
            </a:endParaRPr>
          </a:p>
          <a:p>
            <a:pPr marR="0" lvl="0" rtl="0">
              <a:lnSpc>
                <a:spcPct val="100000"/>
              </a:lnSpc>
              <a:spcBef>
                <a:spcPts val="0"/>
              </a:spcBef>
              <a:spcAft>
                <a:spcPts val="0"/>
              </a:spcAft>
              <a:buClr>
                <a:srgbClr val="000000"/>
              </a:buClr>
              <a:buSzPts val="2800"/>
            </a:pPr>
            <a:endParaRPr lang="en-US" sz="2800" dirty="0">
              <a:solidFill>
                <a:srgbClr val="34B453"/>
              </a:solidFill>
              <a:latin typeface="Calibri" panose="020F0502020204030204" pitchFamily="34" charset="0"/>
              <a:cs typeface="Calibri" panose="020F0502020204030204" pitchFamily="34" charset="0"/>
            </a:endParaRPr>
          </a:p>
          <a:p>
            <a:pPr marL="457200" indent="-457200">
              <a:buSzPts val="2800"/>
              <a:buFont typeface="Arial" panose="020B0604020202020204" pitchFamily="34" charset="0"/>
              <a:buChar char="•"/>
            </a:pPr>
            <a:r>
              <a:rPr lang="en-US" sz="2800" u="sng" dirty="0">
                <a:solidFill>
                  <a:srgbClr val="34B453"/>
                </a:solidFill>
                <a:latin typeface="Calibri" panose="020F0502020204030204" pitchFamily="34" charset="0"/>
                <a:cs typeface="Calibri" panose="020F0502020204030204" pitchFamily="34" charset="0"/>
                <a:hlinkClick r:id="rId11">
                  <a:extLst>
                    <a:ext uri="{A12FA001-AC4F-418D-AE19-62706E023703}">
                      <ahyp:hlinkClr xmlns:ahyp="http://schemas.microsoft.com/office/drawing/2018/hyperlinkcolor" val="tx"/>
                    </a:ext>
                  </a:extLst>
                </a:hlinkClick>
              </a:rPr>
              <a:t>MH LIT – Mental Health In Action</a:t>
            </a:r>
            <a:r>
              <a:rPr lang="en-US" sz="2800" u="sng" dirty="0">
                <a:solidFill>
                  <a:srgbClr val="34B453"/>
                </a:solidFill>
                <a:latin typeface="Calibri" panose="020F0502020204030204" pitchFamily="34" charset="0"/>
                <a:cs typeface="Calibri" panose="020F0502020204030204" pitchFamily="34" charset="0"/>
              </a:rPr>
              <a:t> for School Leaders</a:t>
            </a:r>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28" name="Google Shape;373;p15">
            <a:extLst>
              <a:ext uri="{FF2B5EF4-FFF2-40B4-BE49-F238E27FC236}">
                <a16:creationId xmlns:a16="http://schemas.microsoft.com/office/drawing/2014/main" id="{AABBA24C-C699-4F40-B052-F30A3A653250}"/>
              </a:ext>
            </a:extLst>
          </p:cNvPr>
          <p:cNvSpPr/>
          <p:nvPr/>
        </p:nvSpPr>
        <p:spPr>
          <a:xfrm>
            <a:off x="0" y="0"/>
            <a:ext cx="12192000" cy="5244142"/>
          </a:xfrm>
          <a:prstGeom prst="rect">
            <a:avLst/>
          </a:prstGeom>
          <a:solidFill>
            <a:srgbClr val="351C7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1" name="Google Shape;421;p18"/>
          <p:cNvSpPr txBox="1"/>
          <p:nvPr/>
        </p:nvSpPr>
        <p:spPr>
          <a:xfrm>
            <a:off x="1363185" y="550515"/>
            <a:ext cx="3058822"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CA" sz="4000" b="1" i="0" u="none" strike="noStrike" cap="none" dirty="0">
                <a:solidFill>
                  <a:schemeClr val="bg1"/>
                </a:solidFill>
                <a:latin typeface="Calibri"/>
                <a:ea typeface="Calibri"/>
                <a:cs typeface="Calibri"/>
                <a:sym typeface="Calibri"/>
              </a:rPr>
              <a:t>Contact Us</a:t>
            </a:r>
            <a:endParaRPr sz="4000" b="1" i="0" u="none" strike="noStrike" cap="none" dirty="0">
              <a:solidFill>
                <a:schemeClr val="bg1"/>
              </a:solidFill>
              <a:sym typeface="Arial"/>
            </a:endParaRPr>
          </a:p>
        </p:txBody>
      </p:sp>
      <p:pic>
        <p:nvPicPr>
          <p:cNvPr id="426" name="Google Shape;426;p18"/>
          <p:cNvPicPr preferRelativeResize="0"/>
          <p:nvPr/>
        </p:nvPicPr>
        <p:blipFill rotWithShape="1">
          <a:blip r:embed="rId3">
            <a:alphaModFix/>
          </a:blip>
          <a:srcRect/>
          <a:stretch/>
        </p:blipFill>
        <p:spPr>
          <a:xfrm>
            <a:off x="0" y="6654800"/>
            <a:ext cx="12192000" cy="203200"/>
          </a:xfrm>
          <a:prstGeom prst="rect">
            <a:avLst/>
          </a:prstGeom>
          <a:noFill/>
          <a:ln>
            <a:noFill/>
          </a:ln>
        </p:spPr>
      </p:pic>
      <p:grpSp>
        <p:nvGrpSpPr>
          <p:cNvPr id="427" name="Google Shape;427;p18"/>
          <p:cNvGrpSpPr/>
          <p:nvPr/>
        </p:nvGrpSpPr>
        <p:grpSpPr>
          <a:xfrm>
            <a:off x="1402166" y="5660595"/>
            <a:ext cx="8935106" cy="538523"/>
            <a:chOff x="3803961" y="6010248"/>
            <a:chExt cx="8070450" cy="486410"/>
          </a:xfrm>
        </p:grpSpPr>
        <p:pic>
          <p:nvPicPr>
            <p:cNvPr id="428" name="Google Shape;428;p18"/>
            <p:cNvPicPr preferRelativeResize="0"/>
            <p:nvPr/>
          </p:nvPicPr>
          <p:blipFill rotWithShape="1">
            <a:blip r:embed="rId4">
              <a:alphaModFix/>
            </a:blip>
            <a:srcRect/>
            <a:stretch/>
          </p:blipFill>
          <p:spPr>
            <a:xfrm>
              <a:off x="10609074" y="6010248"/>
              <a:ext cx="1265337" cy="429890"/>
            </a:xfrm>
            <a:prstGeom prst="rect">
              <a:avLst/>
            </a:prstGeom>
            <a:noFill/>
            <a:ln>
              <a:noFill/>
            </a:ln>
          </p:spPr>
        </p:pic>
        <p:pic>
          <p:nvPicPr>
            <p:cNvPr id="429" name="Google Shape;429;p18"/>
            <p:cNvPicPr preferRelativeResize="0"/>
            <p:nvPr/>
          </p:nvPicPr>
          <p:blipFill rotWithShape="1">
            <a:blip r:embed="rId5">
              <a:alphaModFix/>
            </a:blip>
            <a:srcRect/>
            <a:stretch/>
          </p:blipFill>
          <p:spPr>
            <a:xfrm>
              <a:off x="6755725" y="6045681"/>
              <a:ext cx="1785691" cy="429889"/>
            </a:xfrm>
            <a:prstGeom prst="rect">
              <a:avLst/>
            </a:prstGeom>
            <a:noFill/>
            <a:ln>
              <a:noFill/>
            </a:ln>
          </p:spPr>
        </p:pic>
        <p:pic>
          <p:nvPicPr>
            <p:cNvPr id="430" name="Google Shape;430;p18" descr="A close up of a logo&#10;&#10;Description automatically generated"/>
            <p:cNvPicPr preferRelativeResize="0"/>
            <p:nvPr/>
          </p:nvPicPr>
          <p:blipFill rotWithShape="1">
            <a:blip r:embed="rId6">
              <a:alphaModFix/>
            </a:blip>
            <a:srcRect/>
            <a:stretch/>
          </p:blipFill>
          <p:spPr>
            <a:xfrm>
              <a:off x="8800780" y="6071345"/>
              <a:ext cx="1548930" cy="368793"/>
            </a:xfrm>
            <a:prstGeom prst="rect">
              <a:avLst/>
            </a:prstGeom>
            <a:noFill/>
            <a:ln>
              <a:noFill/>
            </a:ln>
          </p:spPr>
        </p:pic>
        <p:pic>
          <p:nvPicPr>
            <p:cNvPr id="431" name="Google Shape;431;p18" descr="A picture containing food, drawing&#10;&#10;Description automatically generated"/>
            <p:cNvPicPr preferRelativeResize="0"/>
            <p:nvPr/>
          </p:nvPicPr>
          <p:blipFill rotWithShape="1">
            <a:blip r:embed="rId7">
              <a:alphaModFix/>
            </a:blip>
            <a:srcRect/>
            <a:stretch/>
          </p:blipFill>
          <p:spPr>
            <a:xfrm>
              <a:off x="3803961" y="6045681"/>
              <a:ext cx="2692400" cy="450977"/>
            </a:xfrm>
            <a:prstGeom prst="rect">
              <a:avLst/>
            </a:prstGeom>
            <a:noFill/>
            <a:ln>
              <a:noFill/>
            </a:ln>
          </p:spPr>
        </p:pic>
      </p:grpSp>
      <p:sp>
        <p:nvSpPr>
          <p:cNvPr id="418" name="Google Shape;418;p18"/>
          <p:cNvSpPr txBox="1"/>
          <p:nvPr/>
        </p:nvSpPr>
        <p:spPr>
          <a:xfrm>
            <a:off x="1762718" y="2082729"/>
            <a:ext cx="2271711" cy="369291"/>
          </a:xfrm>
          <a:prstGeom prst="rect">
            <a:avLst/>
          </a:prstGeom>
          <a:noFill/>
          <a:ln>
            <a:noFill/>
          </a:ln>
        </p:spPr>
        <p:txBody>
          <a:bodyPr spcFirstLastPara="1" wrap="square" lIns="91425" tIns="45700" rIns="91425" bIns="45700" anchor="t" anchorCtr="0">
            <a:spAutoFit/>
          </a:bodyPr>
          <a:lstStyle/>
          <a:p>
            <a:pPr lvl="0">
              <a:buSzPts val="1800"/>
            </a:pPr>
            <a:r>
              <a:rPr lang="en-CA" sz="1800" b="0" i="0" u="none" strike="noStrike" cap="none" dirty="0">
                <a:solidFill>
                  <a:schemeClr val="bg1"/>
                </a:solidFill>
                <a:latin typeface="Calibri" panose="020F0502020204030204" pitchFamily="34" charset="0"/>
                <a:ea typeface="Calibri"/>
                <a:cs typeface="Calibri" panose="020F0502020204030204" pitchFamily="34" charset="0"/>
                <a:sym typeface="Calibri"/>
              </a:rPr>
              <a:t>@</a:t>
            </a:r>
            <a:r>
              <a:rPr lang="en-CA" sz="1800" dirty="0">
                <a:solidFill>
                  <a:schemeClr val="bg1"/>
                </a:solidFill>
                <a:latin typeface="Calibri" panose="020F0502020204030204" pitchFamily="34" charset="0"/>
                <a:cs typeface="Calibri" panose="020F0502020204030204" pitchFamily="34" charset="0"/>
              </a:rPr>
              <a:t> SMHO_SMSO</a:t>
            </a:r>
            <a:endParaRPr sz="1800" b="0" i="0" u="none" strike="noStrike" cap="none" dirty="0">
              <a:solidFill>
                <a:schemeClr val="bg1"/>
              </a:solidFill>
              <a:latin typeface="Calibri" panose="020F0502020204030204" pitchFamily="34" charset="0"/>
              <a:ea typeface="Calibri"/>
              <a:cs typeface="Calibri" panose="020F0502020204030204" pitchFamily="34" charset="0"/>
              <a:sym typeface="Calibri"/>
            </a:endParaRPr>
          </a:p>
        </p:txBody>
      </p:sp>
      <p:pic>
        <p:nvPicPr>
          <p:cNvPr id="424" name="Google Shape;424;p18"/>
          <p:cNvPicPr preferRelativeResize="0"/>
          <p:nvPr/>
        </p:nvPicPr>
        <p:blipFill rotWithShape="1">
          <a:blip r:embed="rId8">
            <a:alphaModFix/>
          </a:blip>
          <a:srcRect/>
          <a:stretch/>
        </p:blipFill>
        <p:spPr>
          <a:xfrm>
            <a:off x="1466391" y="2097415"/>
            <a:ext cx="317848" cy="337035"/>
          </a:xfrm>
          <a:prstGeom prst="rect">
            <a:avLst/>
          </a:prstGeom>
          <a:noFill/>
          <a:ln>
            <a:noFill/>
          </a:ln>
        </p:spPr>
      </p:pic>
      <p:sp>
        <p:nvSpPr>
          <p:cNvPr id="18" name="Google Shape;418;p18">
            <a:extLst>
              <a:ext uri="{FF2B5EF4-FFF2-40B4-BE49-F238E27FC236}">
                <a16:creationId xmlns:a16="http://schemas.microsoft.com/office/drawing/2014/main" id="{7842E1D5-140E-7A46-85C7-1A7DF7A5BABF}"/>
              </a:ext>
            </a:extLst>
          </p:cNvPr>
          <p:cNvSpPr txBox="1"/>
          <p:nvPr/>
        </p:nvSpPr>
        <p:spPr>
          <a:xfrm>
            <a:off x="1360392" y="1416815"/>
            <a:ext cx="4259954"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CA" sz="1800" b="1" i="0" u="none" strike="noStrike" cap="none" dirty="0">
                <a:solidFill>
                  <a:srgbClr val="34B453"/>
                </a:solidFill>
                <a:latin typeface="Calibri"/>
                <a:ea typeface="Calibri"/>
                <a:cs typeface="Calibri"/>
                <a:sym typeface="Calibri"/>
              </a:rPr>
              <a:t>School Mental Health Ontario (SMH-ON)</a:t>
            </a:r>
            <a:endParaRPr sz="1800" b="1" i="0" u="none" strike="noStrike" cap="none" dirty="0">
              <a:solidFill>
                <a:srgbClr val="34B453"/>
              </a:solidFill>
              <a:latin typeface="Calibri"/>
              <a:ea typeface="Calibri"/>
              <a:cs typeface="Calibri"/>
              <a:sym typeface="Calibri"/>
            </a:endParaRPr>
          </a:p>
        </p:txBody>
      </p:sp>
      <p:sp>
        <p:nvSpPr>
          <p:cNvPr id="24" name="Google Shape;418;p18">
            <a:extLst>
              <a:ext uri="{FF2B5EF4-FFF2-40B4-BE49-F238E27FC236}">
                <a16:creationId xmlns:a16="http://schemas.microsoft.com/office/drawing/2014/main" id="{D75C8139-6380-CE43-B509-C1BB79EB6A6A}"/>
              </a:ext>
            </a:extLst>
          </p:cNvPr>
          <p:cNvSpPr txBox="1"/>
          <p:nvPr/>
        </p:nvSpPr>
        <p:spPr>
          <a:xfrm>
            <a:off x="1360392" y="2889153"/>
            <a:ext cx="3685137" cy="923289"/>
          </a:xfrm>
          <a:prstGeom prst="rect">
            <a:avLst/>
          </a:prstGeom>
          <a:noFill/>
          <a:ln>
            <a:noFill/>
          </a:ln>
        </p:spPr>
        <p:txBody>
          <a:bodyPr spcFirstLastPara="1" wrap="square" lIns="91425" tIns="45700" rIns="91425" bIns="45700" anchor="t" anchorCtr="0">
            <a:spAutoFit/>
          </a:bodyPr>
          <a:lstStyle/>
          <a:p>
            <a:pPr lvl="0">
              <a:buSzPts val="1800"/>
            </a:pPr>
            <a:r>
              <a:rPr lang="en-CA" sz="1800" b="1" dirty="0" err="1">
                <a:solidFill>
                  <a:srgbClr val="34B453"/>
                </a:solidFill>
                <a:latin typeface="Calibri" panose="020F0502020204030204" pitchFamily="34" charset="0"/>
                <a:cs typeface="Calibri" panose="020F0502020204030204" pitchFamily="34" charset="0"/>
              </a:rPr>
              <a:t>l’Association</a:t>
            </a:r>
            <a:r>
              <a:rPr lang="en-CA" sz="1800" b="1" dirty="0">
                <a:solidFill>
                  <a:srgbClr val="34B453"/>
                </a:solidFill>
                <a:latin typeface="Calibri" panose="020F0502020204030204" pitchFamily="34" charset="0"/>
                <a:cs typeface="Calibri" panose="020F0502020204030204" pitchFamily="34" charset="0"/>
              </a:rPr>
              <a:t> des directions et des directions </a:t>
            </a:r>
            <a:r>
              <a:rPr lang="en-CA" sz="1800" b="1" dirty="0" err="1">
                <a:solidFill>
                  <a:srgbClr val="34B453"/>
                </a:solidFill>
                <a:latin typeface="Calibri" panose="020F0502020204030204" pitchFamily="34" charset="0"/>
                <a:cs typeface="Calibri" panose="020F0502020204030204" pitchFamily="34" charset="0"/>
              </a:rPr>
              <a:t>adjointes</a:t>
            </a:r>
            <a:r>
              <a:rPr lang="en-CA" sz="1800" b="1" dirty="0">
                <a:solidFill>
                  <a:srgbClr val="34B453"/>
                </a:solidFill>
                <a:latin typeface="Calibri" panose="020F0502020204030204" pitchFamily="34" charset="0"/>
                <a:cs typeface="Calibri" panose="020F0502020204030204" pitchFamily="34" charset="0"/>
              </a:rPr>
              <a:t> des écoles </a:t>
            </a:r>
            <a:r>
              <a:rPr lang="en-CA" sz="1800" b="1" dirty="0" err="1">
                <a:solidFill>
                  <a:srgbClr val="34B453"/>
                </a:solidFill>
                <a:latin typeface="Calibri" panose="020F0502020204030204" pitchFamily="34" charset="0"/>
                <a:cs typeface="Calibri" panose="020F0502020204030204" pitchFamily="34" charset="0"/>
              </a:rPr>
              <a:t>franco-ontariennes</a:t>
            </a:r>
            <a:r>
              <a:rPr lang="en-CA" sz="1800" b="1" dirty="0">
                <a:solidFill>
                  <a:srgbClr val="34B453"/>
                </a:solidFill>
                <a:latin typeface="Calibri" panose="020F0502020204030204" pitchFamily="34" charset="0"/>
                <a:cs typeface="Calibri" panose="020F0502020204030204" pitchFamily="34" charset="0"/>
              </a:rPr>
              <a:t> (ADFO)</a:t>
            </a:r>
            <a:endParaRPr sz="1800" b="1" i="0" u="none" strike="noStrike" cap="none" dirty="0">
              <a:solidFill>
                <a:srgbClr val="34B453"/>
              </a:solidFill>
              <a:latin typeface="Calibri" panose="020F0502020204030204" pitchFamily="34" charset="0"/>
              <a:ea typeface="Calibri"/>
              <a:cs typeface="Calibri" panose="020F0502020204030204" pitchFamily="34" charset="0"/>
              <a:sym typeface="Calibri"/>
            </a:endParaRPr>
          </a:p>
        </p:txBody>
      </p:sp>
      <p:sp>
        <p:nvSpPr>
          <p:cNvPr id="31" name="Google Shape;418;p18">
            <a:extLst>
              <a:ext uri="{FF2B5EF4-FFF2-40B4-BE49-F238E27FC236}">
                <a16:creationId xmlns:a16="http://schemas.microsoft.com/office/drawing/2014/main" id="{D4C04CB9-10F3-1D48-AC96-A7686E9B2A22}"/>
              </a:ext>
            </a:extLst>
          </p:cNvPr>
          <p:cNvSpPr txBox="1"/>
          <p:nvPr/>
        </p:nvSpPr>
        <p:spPr>
          <a:xfrm>
            <a:off x="1757984" y="4151303"/>
            <a:ext cx="2271711"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CA" sz="1800" b="0" i="0" u="none" strike="noStrike" cap="none" dirty="0">
                <a:solidFill>
                  <a:schemeClr val="lt1"/>
                </a:solidFill>
                <a:latin typeface="Calibri"/>
                <a:ea typeface="Calibri"/>
                <a:cs typeface="Calibri"/>
                <a:sym typeface="Calibri"/>
              </a:rPr>
              <a:t>@</a:t>
            </a:r>
            <a:r>
              <a:rPr lang="en-CA" sz="1800" b="0" i="0" u="none" strike="noStrike" cap="none" dirty="0" err="1">
                <a:solidFill>
                  <a:schemeClr val="lt1"/>
                </a:solidFill>
                <a:latin typeface="Calibri"/>
                <a:ea typeface="Calibri"/>
                <a:cs typeface="Calibri"/>
                <a:sym typeface="Calibri"/>
              </a:rPr>
              <a:t>adfo</a:t>
            </a:r>
            <a:endParaRPr sz="1800" b="0" i="0" u="none" strike="noStrike" cap="none" dirty="0">
              <a:solidFill>
                <a:schemeClr val="lt1"/>
              </a:solidFill>
              <a:latin typeface="Calibri"/>
              <a:ea typeface="Calibri"/>
              <a:cs typeface="Calibri"/>
              <a:sym typeface="Calibri"/>
            </a:endParaRPr>
          </a:p>
        </p:txBody>
      </p:sp>
      <p:pic>
        <p:nvPicPr>
          <p:cNvPr id="32" name="Google Shape;424;p18">
            <a:extLst>
              <a:ext uri="{FF2B5EF4-FFF2-40B4-BE49-F238E27FC236}">
                <a16:creationId xmlns:a16="http://schemas.microsoft.com/office/drawing/2014/main" id="{CCA97D05-CA5A-2B49-9F7C-4D684993C6CA}"/>
              </a:ext>
            </a:extLst>
          </p:cNvPr>
          <p:cNvPicPr preferRelativeResize="0"/>
          <p:nvPr/>
        </p:nvPicPr>
        <p:blipFill rotWithShape="1">
          <a:blip r:embed="rId8">
            <a:alphaModFix/>
          </a:blip>
          <a:srcRect/>
          <a:stretch/>
        </p:blipFill>
        <p:spPr>
          <a:xfrm>
            <a:off x="1461657" y="4180277"/>
            <a:ext cx="317848" cy="337035"/>
          </a:xfrm>
          <a:prstGeom prst="rect">
            <a:avLst/>
          </a:prstGeom>
          <a:noFill/>
          <a:ln>
            <a:noFill/>
          </a:ln>
        </p:spPr>
      </p:pic>
      <p:sp>
        <p:nvSpPr>
          <p:cNvPr id="33" name="Google Shape;418;p18">
            <a:extLst>
              <a:ext uri="{FF2B5EF4-FFF2-40B4-BE49-F238E27FC236}">
                <a16:creationId xmlns:a16="http://schemas.microsoft.com/office/drawing/2014/main" id="{208C014A-6738-8741-9535-A8A872D51EF9}"/>
              </a:ext>
            </a:extLst>
          </p:cNvPr>
          <p:cNvSpPr txBox="1"/>
          <p:nvPr/>
        </p:nvSpPr>
        <p:spPr>
          <a:xfrm>
            <a:off x="6563994" y="2159839"/>
            <a:ext cx="2271711"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CA" sz="1800" b="0" i="0" u="none" strike="noStrike" cap="none" dirty="0">
                <a:solidFill>
                  <a:schemeClr val="lt1"/>
                </a:solidFill>
                <a:latin typeface="Calibri"/>
                <a:ea typeface="Calibri"/>
                <a:cs typeface="Calibri"/>
                <a:sym typeface="Calibri"/>
              </a:rPr>
              <a:t>@</a:t>
            </a:r>
            <a:r>
              <a:rPr lang="en-CA" sz="1800" b="0" i="0" u="none" strike="noStrike" cap="none" dirty="0" err="1">
                <a:solidFill>
                  <a:schemeClr val="lt1"/>
                </a:solidFill>
                <a:latin typeface="Calibri"/>
                <a:ea typeface="Calibri"/>
                <a:cs typeface="Calibri"/>
                <a:sym typeface="Calibri"/>
              </a:rPr>
              <a:t>CPCOoffical</a:t>
            </a:r>
            <a:endParaRPr sz="1800" b="0" i="0" u="none" strike="noStrike" cap="none" dirty="0">
              <a:solidFill>
                <a:schemeClr val="lt1"/>
              </a:solidFill>
              <a:latin typeface="Calibri"/>
              <a:ea typeface="Calibri"/>
              <a:cs typeface="Calibri"/>
              <a:sym typeface="Calibri"/>
            </a:endParaRPr>
          </a:p>
        </p:txBody>
      </p:sp>
      <p:pic>
        <p:nvPicPr>
          <p:cNvPr id="34" name="Google Shape;424;p18">
            <a:extLst>
              <a:ext uri="{FF2B5EF4-FFF2-40B4-BE49-F238E27FC236}">
                <a16:creationId xmlns:a16="http://schemas.microsoft.com/office/drawing/2014/main" id="{FF0EBCA6-7ECD-BD4B-8285-9EDA62EE58F4}"/>
              </a:ext>
            </a:extLst>
          </p:cNvPr>
          <p:cNvPicPr preferRelativeResize="0"/>
          <p:nvPr/>
        </p:nvPicPr>
        <p:blipFill rotWithShape="1">
          <a:blip r:embed="rId8">
            <a:alphaModFix/>
          </a:blip>
          <a:srcRect/>
          <a:stretch/>
        </p:blipFill>
        <p:spPr>
          <a:xfrm>
            <a:off x="6250416" y="2219765"/>
            <a:ext cx="317848" cy="337035"/>
          </a:xfrm>
          <a:prstGeom prst="rect">
            <a:avLst/>
          </a:prstGeom>
          <a:noFill/>
          <a:ln>
            <a:noFill/>
          </a:ln>
        </p:spPr>
      </p:pic>
      <p:sp>
        <p:nvSpPr>
          <p:cNvPr id="35" name="Google Shape;418;p18">
            <a:extLst>
              <a:ext uri="{FF2B5EF4-FFF2-40B4-BE49-F238E27FC236}">
                <a16:creationId xmlns:a16="http://schemas.microsoft.com/office/drawing/2014/main" id="{32FFBB36-EB4A-504B-9507-39D198204668}"/>
              </a:ext>
            </a:extLst>
          </p:cNvPr>
          <p:cNvSpPr txBox="1"/>
          <p:nvPr/>
        </p:nvSpPr>
        <p:spPr>
          <a:xfrm>
            <a:off x="6163954" y="1416815"/>
            <a:ext cx="4602275"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CA" sz="1800" b="1" i="0" u="none" strike="noStrike" cap="none" dirty="0">
                <a:solidFill>
                  <a:srgbClr val="34B453"/>
                </a:solidFill>
                <a:latin typeface="Calibri"/>
                <a:ea typeface="Calibri"/>
                <a:cs typeface="Calibri"/>
                <a:sym typeface="Calibri"/>
              </a:rPr>
              <a:t>Catholic Principals’ Council</a:t>
            </a:r>
            <a:r>
              <a:rPr lang="en-CA" sz="1800" i="0" u="none" strike="noStrike" cap="none" dirty="0">
                <a:solidFill>
                  <a:srgbClr val="34B453"/>
                </a:solidFill>
                <a:latin typeface="Calibri"/>
                <a:ea typeface="Calibri"/>
                <a:cs typeface="Calibri"/>
                <a:sym typeface="Calibri"/>
              </a:rPr>
              <a:t> </a:t>
            </a:r>
            <a:r>
              <a:rPr lang="en-US" sz="2400" i="0" dirty="0">
                <a:solidFill>
                  <a:srgbClr val="34B453"/>
                </a:solidFill>
                <a:effectLst/>
                <a:latin typeface="Source Sans Pro" panose="020B0503030403020204" pitchFamily="34" charset="0"/>
              </a:rPr>
              <a:t>| </a:t>
            </a:r>
            <a:r>
              <a:rPr lang="en-CA" sz="1800" b="1" i="0" u="none" strike="noStrike" cap="none" dirty="0">
                <a:solidFill>
                  <a:srgbClr val="34B453"/>
                </a:solidFill>
                <a:latin typeface="Calibri"/>
                <a:ea typeface="Calibri"/>
                <a:cs typeface="Calibri"/>
                <a:sym typeface="Calibri"/>
              </a:rPr>
              <a:t>Ontario (CPCO)</a:t>
            </a:r>
            <a:endParaRPr sz="1800" b="1" i="0" u="none" strike="noStrike" cap="none" dirty="0">
              <a:solidFill>
                <a:srgbClr val="34B453"/>
              </a:solidFill>
              <a:latin typeface="Calibri"/>
              <a:ea typeface="Calibri"/>
              <a:cs typeface="Calibri"/>
              <a:sym typeface="Calibri"/>
            </a:endParaRPr>
          </a:p>
        </p:txBody>
      </p:sp>
      <p:sp>
        <p:nvSpPr>
          <p:cNvPr id="36" name="Google Shape;418;p18">
            <a:extLst>
              <a:ext uri="{FF2B5EF4-FFF2-40B4-BE49-F238E27FC236}">
                <a16:creationId xmlns:a16="http://schemas.microsoft.com/office/drawing/2014/main" id="{FEE2CFF1-7509-1C40-B2BC-B85DC01F8F79}"/>
              </a:ext>
            </a:extLst>
          </p:cNvPr>
          <p:cNvSpPr txBox="1"/>
          <p:nvPr/>
        </p:nvSpPr>
        <p:spPr>
          <a:xfrm>
            <a:off x="6542473" y="3570299"/>
            <a:ext cx="2271711"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CA" sz="1800" b="0" i="0" u="none" strike="noStrike" cap="none" dirty="0">
                <a:solidFill>
                  <a:schemeClr val="lt1"/>
                </a:solidFill>
                <a:latin typeface="Calibri"/>
                <a:ea typeface="Calibri"/>
                <a:cs typeface="Calibri"/>
                <a:sym typeface="Calibri"/>
              </a:rPr>
              <a:t>@</a:t>
            </a:r>
            <a:r>
              <a:rPr lang="en-CA" sz="1800" b="0" i="0" u="none" strike="noStrike" cap="none" dirty="0" err="1">
                <a:solidFill>
                  <a:schemeClr val="lt1"/>
                </a:solidFill>
                <a:latin typeface="Calibri"/>
                <a:ea typeface="Calibri"/>
                <a:cs typeface="Calibri"/>
                <a:sym typeface="Calibri"/>
              </a:rPr>
              <a:t>OPCouncil</a:t>
            </a:r>
            <a:endParaRPr sz="1800" b="0" i="0" u="none" strike="noStrike" cap="none" dirty="0">
              <a:solidFill>
                <a:schemeClr val="lt1"/>
              </a:solidFill>
              <a:latin typeface="Calibri"/>
              <a:ea typeface="Calibri"/>
              <a:cs typeface="Calibri"/>
              <a:sym typeface="Calibri"/>
            </a:endParaRPr>
          </a:p>
        </p:txBody>
      </p:sp>
      <p:pic>
        <p:nvPicPr>
          <p:cNvPr id="37" name="Google Shape;424;p18">
            <a:extLst>
              <a:ext uri="{FF2B5EF4-FFF2-40B4-BE49-F238E27FC236}">
                <a16:creationId xmlns:a16="http://schemas.microsoft.com/office/drawing/2014/main" id="{AC6A0060-E00E-024B-8F2C-1FD429144CF4}"/>
              </a:ext>
            </a:extLst>
          </p:cNvPr>
          <p:cNvPicPr preferRelativeResize="0"/>
          <p:nvPr/>
        </p:nvPicPr>
        <p:blipFill rotWithShape="1">
          <a:blip r:embed="rId8">
            <a:alphaModFix/>
          </a:blip>
          <a:srcRect/>
          <a:stretch/>
        </p:blipFill>
        <p:spPr>
          <a:xfrm>
            <a:off x="6246146" y="3584985"/>
            <a:ext cx="317848" cy="337035"/>
          </a:xfrm>
          <a:prstGeom prst="rect">
            <a:avLst/>
          </a:prstGeom>
          <a:noFill/>
          <a:ln>
            <a:noFill/>
          </a:ln>
        </p:spPr>
      </p:pic>
      <p:sp>
        <p:nvSpPr>
          <p:cNvPr id="38" name="Google Shape;418;p18">
            <a:extLst>
              <a:ext uri="{FF2B5EF4-FFF2-40B4-BE49-F238E27FC236}">
                <a16:creationId xmlns:a16="http://schemas.microsoft.com/office/drawing/2014/main" id="{12476E6C-5FF9-8A46-A167-D1225D340761}"/>
              </a:ext>
            </a:extLst>
          </p:cNvPr>
          <p:cNvSpPr txBox="1"/>
          <p:nvPr/>
        </p:nvSpPr>
        <p:spPr>
          <a:xfrm>
            <a:off x="6140147" y="2893232"/>
            <a:ext cx="4259954"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CA" sz="1800" b="1" i="0" u="none" strike="noStrike" cap="none" dirty="0">
                <a:solidFill>
                  <a:srgbClr val="34B453"/>
                </a:solidFill>
                <a:latin typeface="Calibri"/>
                <a:ea typeface="Calibri"/>
                <a:cs typeface="Calibri"/>
                <a:sym typeface="Calibri"/>
              </a:rPr>
              <a:t>Ontario Principals’ Council (OPC)</a:t>
            </a:r>
            <a:endParaRPr sz="1800" b="1" i="0" u="none" strike="noStrike" cap="none" dirty="0">
              <a:solidFill>
                <a:srgbClr val="34B453"/>
              </a:solidFill>
              <a:latin typeface="Calibri"/>
              <a:ea typeface="Calibri"/>
              <a:cs typeface="Calibri"/>
              <a:sym typeface="Calibri"/>
            </a:endParaRPr>
          </a:p>
        </p:txBody>
      </p:sp>
      <p:sp>
        <p:nvSpPr>
          <p:cNvPr id="23" name="Google Shape;418;p18">
            <a:extLst>
              <a:ext uri="{FF2B5EF4-FFF2-40B4-BE49-F238E27FC236}">
                <a16:creationId xmlns:a16="http://schemas.microsoft.com/office/drawing/2014/main" id="{665F0BCB-FCE6-204D-AC47-544FBEC321C2}"/>
              </a:ext>
            </a:extLst>
          </p:cNvPr>
          <p:cNvSpPr txBox="1"/>
          <p:nvPr/>
        </p:nvSpPr>
        <p:spPr>
          <a:xfrm>
            <a:off x="1360392" y="1691894"/>
            <a:ext cx="3490388" cy="369291"/>
          </a:xfrm>
          <a:prstGeom prst="rect">
            <a:avLst/>
          </a:prstGeom>
          <a:noFill/>
          <a:ln>
            <a:noFill/>
          </a:ln>
        </p:spPr>
        <p:txBody>
          <a:bodyPr spcFirstLastPara="1" wrap="square" lIns="91425" tIns="45700" rIns="91425" bIns="45700" anchor="t" anchorCtr="0">
            <a:spAutoFit/>
          </a:bodyPr>
          <a:lstStyle/>
          <a:p>
            <a:pPr lvl="0">
              <a:buSzPts val="1800"/>
            </a:pPr>
            <a:r>
              <a:rPr lang="en-CA" sz="1800" dirty="0">
                <a:solidFill>
                  <a:schemeClr val="bg1"/>
                </a:solidFill>
                <a:latin typeface="Calibri" panose="020F0502020204030204" pitchFamily="34" charset="0"/>
                <a:ea typeface="Calibri"/>
                <a:cs typeface="Calibri" panose="020F0502020204030204" pitchFamily="34" charset="0"/>
                <a:sym typeface="Calibri"/>
                <a:hlinkClick r:id="rId9"/>
              </a:rPr>
              <a:t>www.smho-smso.ca</a:t>
            </a:r>
            <a:r>
              <a:rPr lang="en-CA" sz="1800" dirty="0">
                <a:solidFill>
                  <a:schemeClr val="bg1"/>
                </a:solidFill>
                <a:latin typeface="Calibri" panose="020F0502020204030204" pitchFamily="34" charset="0"/>
                <a:ea typeface="Calibri"/>
                <a:cs typeface="Calibri" panose="020F0502020204030204" pitchFamily="34" charset="0"/>
                <a:sym typeface="Calibri"/>
              </a:rPr>
              <a:t> </a:t>
            </a:r>
            <a:endParaRPr sz="1800" b="0" i="0" u="none" strike="noStrike" cap="none" dirty="0">
              <a:solidFill>
                <a:schemeClr val="bg1"/>
              </a:solidFill>
              <a:latin typeface="Calibri" panose="020F0502020204030204" pitchFamily="34" charset="0"/>
              <a:ea typeface="Calibri"/>
              <a:cs typeface="Calibri" panose="020F0502020204030204" pitchFamily="34" charset="0"/>
              <a:sym typeface="Calibri"/>
            </a:endParaRPr>
          </a:p>
        </p:txBody>
      </p:sp>
      <p:sp>
        <p:nvSpPr>
          <p:cNvPr id="25" name="Google Shape;418;p18">
            <a:extLst>
              <a:ext uri="{FF2B5EF4-FFF2-40B4-BE49-F238E27FC236}">
                <a16:creationId xmlns:a16="http://schemas.microsoft.com/office/drawing/2014/main" id="{B65AEFF5-230A-0B42-A011-1E3166F52D16}"/>
              </a:ext>
            </a:extLst>
          </p:cNvPr>
          <p:cNvSpPr txBox="1"/>
          <p:nvPr/>
        </p:nvSpPr>
        <p:spPr>
          <a:xfrm>
            <a:off x="1402166" y="3749151"/>
            <a:ext cx="3490388" cy="369291"/>
          </a:xfrm>
          <a:prstGeom prst="rect">
            <a:avLst/>
          </a:prstGeom>
          <a:noFill/>
          <a:ln>
            <a:noFill/>
          </a:ln>
        </p:spPr>
        <p:txBody>
          <a:bodyPr spcFirstLastPara="1" wrap="square" lIns="91425" tIns="45700" rIns="91425" bIns="45700" anchor="t" anchorCtr="0">
            <a:spAutoFit/>
          </a:bodyPr>
          <a:lstStyle/>
          <a:p>
            <a:pPr lvl="0">
              <a:buSzPts val="1800"/>
            </a:pPr>
            <a:r>
              <a:rPr lang="en-CA" sz="1800" dirty="0">
                <a:solidFill>
                  <a:schemeClr val="bg1"/>
                </a:solidFill>
                <a:latin typeface="Calibri" panose="020F0502020204030204" pitchFamily="34" charset="0"/>
                <a:ea typeface="Calibri"/>
                <a:cs typeface="Calibri" panose="020F0502020204030204" pitchFamily="34" charset="0"/>
                <a:sym typeface="Calibri"/>
                <a:hlinkClick r:id="rId10"/>
              </a:rPr>
              <a:t>www.adfo.org</a:t>
            </a:r>
            <a:r>
              <a:rPr lang="en-CA" sz="1800" dirty="0">
                <a:solidFill>
                  <a:schemeClr val="bg1"/>
                </a:solidFill>
                <a:latin typeface="Calibri" panose="020F0502020204030204" pitchFamily="34" charset="0"/>
                <a:ea typeface="Calibri"/>
                <a:cs typeface="Calibri" panose="020F0502020204030204" pitchFamily="34" charset="0"/>
                <a:sym typeface="Calibri"/>
              </a:rPr>
              <a:t> </a:t>
            </a:r>
            <a:endParaRPr sz="1800" b="0" i="0" u="none" strike="noStrike" cap="none" dirty="0">
              <a:solidFill>
                <a:schemeClr val="bg1"/>
              </a:solidFill>
              <a:latin typeface="Calibri" panose="020F0502020204030204" pitchFamily="34" charset="0"/>
              <a:ea typeface="Calibri"/>
              <a:cs typeface="Calibri" panose="020F0502020204030204" pitchFamily="34" charset="0"/>
              <a:sym typeface="Calibri"/>
            </a:endParaRPr>
          </a:p>
        </p:txBody>
      </p:sp>
      <p:sp>
        <p:nvSpPr>
          <p:cNvPr id="26" name="Google Shape;418;p18">
            <a:extLst>
              <a:ext uri="{FF2B5EF4-FFF2-40B4-BE49-F238E27FC236}">
                <a16:creationId xmlns:a16="http://schemas.microsoft.com/office/drawing/2014/main" id="{C699CC20-C019-9646-87A6-57EE8C11359C}"/>
              </a:ext>
            </a:extLst>
          </p:cNvPr>
          <p:cNvSpPr txBox="1"/>
          <p:nvPr/>
        </p:nvSpPr>
        <p:spPr>
          <a:xfrm>
            <a:off x="6246146" y="1831892"/>
            <a:ext cx="3490388" cy="369291"/>
          </a:xfrm>
          <a:prstGeom prst="rect">
            <a:avLst/>
          </a:prstGeom>
          <a:noFill/>
          <a:ln>
            <a:noFill/>
          </a:ln>
        </p:spPr>
        <p:txBody>
          <a:bodyPr spcFirstLastPara="1" wrap="square" lIns="91425" tIns="45700" rIns="91425" bIns="45700" anchor="t" anchorCtr="0">
            <a:spAutoFit/>
          </a:bodyPr>
          <a:lstStyle/>
          <a:p>
            <a:pPr lvl="0">
              <a:buSzPts val="1800"/>
            </a:pPr>
            <a:r>
              <a:rPr lang="en-CA" sz="1800" dirty="0">
                <a:solidFill>
                  <a:schemeClr val="bg1"/>
                </a:solidFill>
                <a:latin typeface="Calibri" panose="020F0502020204030204" pitchFamily="34" charset="0"/>
                <a:ea typeface="Calibri"/>
                <a:cs typeface="Calibri" panose="020F0502020204030204" pitchFamily="34" charset="0"/>
                <a:sym typeface="Calibri"/>
                <a:hlinkClick r:id="rId11"/>
              </a:rPr>
              <a:t>www.cpco.on.ca</a:t>
            </a:r>
            <a:r>
              <a:rPr lang="en-CA" sz="1800" dirty="0">
                <a:solidFill>
                  <a:schemeClr val="bg1"/>
                </a:solidFill>
                <a:latin typeface="Calibri" panose="020F0502020204030204" pitchFamily="34" charset="0"/>
                <a:ea typeface="Calibri"/>
                <a:cs typeface="Calibri" panose="020F0502020204030204" pitchFamily="34" charset="0"/>
                <a:sym typeface="Calibri"/>
              </a:rPr>
              <a:t> </a:t>
            </a:r>
            <a:endParaRPr sz="1800" b="0" i="0" u="none" strike="noStrike" cap="none" dirty="0">
              <a:solidFill>
                <a:schemeClr val="bg1"/>
              </a:solidFill>
              <a:latin typeface="Calibri" panose="020F0502020204030204" pitchFamily="34" charset="0"/>
              <a:ea typeface="Calibri"/>
              <a:cs typeface="Calibri" panose="020F0502020204030204" pitchFamily="34" charset="0"/>
              <a:sym typeface="Calibri"/>
            </a:endParaRPr>
          </a:p>
        </p:txBody>
      </p:sp>
      <p:sp>
        <p:nvSpPr>
          <p:cNvPr id="27" name="Google Shape;418;p18">
            <a:extLst>
              <a:ext uri="{FF2B5EF4-FFF2-40B4-BE49-F238E27FC236}">
                <a16:creationId xmlns:a16="http://schemas.microsoft.com/office/drawing/2014/main" id="{3B413D59-DE6F-2141-91C9-71B588F15500}"/>
              </a:ext>
            </a:extLst>
          </p:cNvPr>
          <p:cNvSpPr txBox="1"/>
          <p:nvPr/>
        </p:nvSpPr>
        <p:spPr>
          <a:xfrm>
            <a:off x="6163955" y="3155892"/>
            <a:ext cx="3490388" cy="369291"/>
          </a:xfrm>
          <a:prstGeom prst="rect">
            <a:avLst/>
          </a:prstGeom>
          <a:noFill/>
          <a:ln>
            <a:noFill/>
          </a:ln>
        </p:spPr>
        <p:txBody>
          <a:bodyPr spcFirstLastPara="1" wrap="square" lIns="91425" tIns="45700" rIns="91425" bIns="45700" anchor="t" anchorCtr="0">
            <a:spAutoFit/>
          </a:bodyPr>
          <a:lstStyle/>
          <a:p>
            <a:pPr lvl="0">
              <a:buSzPts val="1800"/>
            </a:pPr>
            <a:r>
              <a:rPr lang="en-CA" sz="1800" b="0" i="0" u="none" strike="noStrike" cap="none" dirty="0" err="1">
                <a:solidFill>
                  <a:schemeClr val="bg1"/>
                </a:solidFill>
                <a:latin typeface="Calibri" panose="020F0502020204030204" pitchFamily="34" charset="0"/>
                <a:ea typeface="Calibri"/>
                <a:cs typeface="Calibri" panose="020F0502020204030204" pitchFamily="34" charset="0"/>
                <a:sym typeface="Calibri"/>
                <a:hlinkClick r:id="rId12"/>
              </a:rPr>
              <a:t>www.principals</a:t>
            </a:r>
            <a:r>
              <a:rPr lang="en-CA" sz="1800" b="0" i="0" u="none" strike="noStrike" cap="none" err="1">
                <a:solidFill>
                  <a:schemeClr val="bg1"/>
                </a:solidFill>
                <a:latin typeface="Calibri" panose="020F0502020204030204" pitchFamily="34" charset="0"/>
                <a:ea typeface="Calibri"/>
                <a:cs typeface="Calibri" panose="020F0502020204030204" pitchFamily="34" charset="0"/>
                <a:sym typeface="Calibri"/>
                <a:hlinkClick r:id="rId12"/>
              </a:rPr>
              <a:t>.</a:t>
            </a:r>
            <a:r>
              <a:rPr lang="en-CA" sz="1800" b="0" i="0" u="none" strike="noStrike" cap="none">
                <a:solidFill>
                  <a:schemeClr val="bg1"/>
                </a:solidFill>
                <a:latin typeface="Calibri" panose="020F0502020204030204" pitchFamily="34" charset="0"/>
                <a:ea typeface="Calibri"/>
                <a:cs typeface="Calibri" panose="020F0502020204030204" pitchFamily="34" charset="0"/>
                <a:sym typeface="Calibri"/>
                <a:hlinkClick r:id="rId12"/>
              </a:rPr>
              <a:t>ca</a:t>
            </a:r>
            <a:r>
              <a:rPr lang="en-CA" sz="1800" b="0" i="0" u="none" strike="noStrike" cap="none">
                <a:solidFill>
                  <a:schemeClr val="bg1"/>
                </a:solidFill>
                <a:latin typeface="Calibri" panose="020F0502020204030204" pitchFamily="34" charset="0"/>
                <a:ea typeface="Calibri"/>
                <a:cs typeface="Calibri" panose="020F0502020204030204" pitchFamily="34" charset="0"/>
                <a:sym typeface="Calibri"/>
              </a:rPr>
              <a:t> </a:t>
            </a:r>
            <a:endParaRPr sz="1800" b="0" i="0" u="none" strike="noStrike" cap="none" dirty="0">
              <a:solidFill>
                <a:schemeClr val="bg1"/>
              </a:solidFill>
              <a:latin typeface="Calibri" panose="020F0502020204030204" pitchFamily="34" charset="0"/>
              <a:ea typeface="Calibri"/>
              <a:cs typeface="Calibri" panose="020F0502020204030204" pitchFamily="34" charset="0"/>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21"/>
                                        </p:tgtEl>
                                        <p:attrNameLst>
                                          <p:attrName>style.visibility</p:attrName>
                                        </p:attrNameLst>
                                      </p:cBhvr>
                                      <p:to>
                                        <p:strVal val="visible"/>
                                      </p:to>
                                    </p:set>
                                    <p:animEffect transition="in" filter="fade">
                                      <p:cBhvr>
                                        <p:cTn id="7" dur="1000"/>
                                        <p:tgtEl>
                                          <p:spTgt spid="421"/>
                                        </p:tgtEl>
                                      </p:cBhvr>
                                    </p:animEffect>
                                  </p:childTnLst>
                                </p:cTn>
                              </p:par>
                              <p:par>
                                <p:cTn id="8" presetID="10" presetClass="entr" presetSubtype="0" fill="hold" nodeType="withEffect">
                                  <p:stCondLst>
                                    <p:cond delay="0"/>
                                  </p:stCondLst>
                                  <p:childTnLst>
                                    <p:set>
                                      <p:cBhvr>
                                        <p:cTn id="9" dur="1" fill="hold">
                                          <p:stCondLst>
                                            <p:cond delay="0"/>
                                          </p:stCondLst>
                                        </p:cTn>
                                        <p:tgtEl>
                                          <p:spTgt spid="424"/>
                                        </p:tgtEl>
                                        <p:attrNameLst>
                                          <p:attrName>style.visibility</p:attrName>
                                        </p:attrNameLst>
                                      </p:cBhvr>
                                      <p:to>
                                        <p:strVal val="visible"/>
                                      </p:to>
                                    </p:set>
                                    <p:animEffect transition="in" filter="fade">
                                      <p:cBhvr>
                                        <p:cTn id="10" dur="1000"/>
                                        <p:tgtEl>
                                          <p:spTgt spid="424"/>
                                        </p:tgtEl>
                                      </p:cBhvr>
                                    </p:animEffect>
                                  </p:childTnLst>
                                </p:cTn>
                              </p:par>
                              <p:par>
                                <p:cTn id="11" presetID="10"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1000"/>
                                        <p:tgtEl>
                                          <p:spTgt spid="32"/>
                                        </p:tgtEl>
                                      </p:cBhvr>
                                    </p:animEffect>
                                  </p:childTnLst>
                                </p:cTn>
                              </p:par>
                              <p:par>
                                <p:cTn id="14" presetID="10" presetClass="entr" presetSubtype="0"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1000"/>
                                        <p:tgtEl>
                                          <p:spTgt spid="34"/>
                                        </p:tgtEl>
                                      </p:cBhvr>
                                    </p:animEffect>
                                  </p:childTnLst>
                                </p:cTn>
                              </p:par>
                              <p:par>
                                <p:cTn id="17" presetID="10" presetClass="entr" presetSubtype="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8"/>
          <p:cNvSpPr/>
          <p:nvPr/>
        </p:nvSpPr>
        <p:spPr>
          <a:xfrm>
            <a:off x="0" y="0"/>
            <a:ext cx="12192000" cy="1470485"/>
          </a:xfrm>
          <a:prstGeom prst="rect">
            <a:avLst/>
          </a:prstGeom>
          <a:solidFill>
            <a:srgbClr val="351C7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2" name="Google Shape;152;p8"/>
          <p:cNvSpPr txBox="1"/>
          <p:nvPr/>
        </p:nvSpPr>
        <p:spPr>
          <a:xfrm>
            <a:off x="401444" y="329845"/>
            <a:ext cx="6712049" cy="9474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lt1"/>
              </a:buClr>
              <a:buSzPts val="3600"/>
              <a:buFont typeface="Calibri"/>
              <a:buNone/>
            </a:pPr>
            <a:r>
              <a:rPr lang="en-CA" sz="3600" b="1" i="0" u="none" strike="noStrike" cap="none" dirty="0">
                <a:solidFill>
                  <a:schemeClr val="lt1"/>
                </a:solidFill>
                <a:latin typeface="Calibri"/>
                <a:ea typeface="Calibri"/>
                <a:cs typeface="Calibri"/>
                <a:sym typeface="Calibri"/>
              </a:rPr>
              <a:t>Land Acknowledgement (Toronto)</a:t>
            </a:r>
            <a:endParaRPr sz="1400" b="1" i="0" u="none" strike="noStrike" cap="none" dirty="0">
              <a:solidFill>
                <a:srgbClr val="000000"/>
              </a:solidFill>
              <a:latin typeface="Arial"/>
              <a:ea typeface="Arial"/>
              <a:cs typeface="Arial"/>
              <a:sym typeface="Arial"/>
            </a:endParaRPr>
          </a:p>
        </p:txBody>
      </p:sp>
      <p:pic>
        <p:nvPicPr>
          <p:cNvPr id="10" name="Google Shape;164;p4">
            <a:extLst>
              <a:ext uri="{FF2B5EF4-FFF2-40B4-BE49-F238E27FC236}">
                <a16:creationId xmlns:a16="http://schemas.microsoft.com/office/drawing/2014/main" id="{5422AF73-E45C-7445-8D40-D400662B9A38}"/>
              </a:ext>
            </a:extLst>
          </p:cNvPr>
          <p:cNvPicPr preferRelativeResize="0"/>
          <p:nvPr/>
        </p:nvPicPr>
        <p:blipFill rotWithShape="1">
          <a:blip r:embed="rId3">
            <a:alphaModFix/>
          </a:blip>
          <a:srcRect/>
          <a:stretch/>
        </p:blipFill>
        <p:spPr>
          <a:xfrm>
            <a:off x="0" y="6654800"/>
            <a:ext cx="12192000" cy="203200"/>
          </a:xfrm>
          <a:prstGeom prst="rect">
            <a:avLst/>
          </a:prstGeom>
          <a:noFill/>
          <a:ln>
            <a:noFill/>
          </a:ln>
        </p:spPr>
      </p:pic>
      <p:grpSp>
        <p:nvGrpSpPr>
          <p:cNvPr id="11" name="Google Shape;165;p4">
            <a:extLst>
              <a:ext uri="{FF2B5EF4-FFF2-40B4-BE49-F238E27FC236}">
                <a16:creationId xmlns:a16="http://schemas.microsoft.com/office/drawing/2014/main" id="{2B12E99E-E619-A347-BC24-EBD90F9EBFFE}"/>
              </a:ext>
            </a:extLst>
          </p:cNvPr>
          <p:cNvGrpSpPr/>
          <p:nvPr/>
        </p:nvGrpSpPr>
        <p:grpSpPr>
          <a:xfrm>
            <a:off x="8458199" y="6290760"/>
            <a:ext cx="3416211" cy="205897"/>
            <a:chOff x="3803961" y="6010248"/>
            <a:chExt cx="8070450" cy="486410"/>
          </a:xfrm>
        </p:grpSpPr>
        <p:pic>
          <p:nvPicPr>
            <p:cNvPr id="12" name="Google Shape;166;p4">
              <a:extLst>
                <a:ext uri="{FF2B5EF4-FFF2-40B4-BE49-F238E27FC236}">
                  <a16:creationId xmlns:a16="http://schemas.microsoft.com/office/drawing/2014/main" id="{272F7943-910C-B64A-A4B8-2078E4536887}"/>
                </a:ext>
              </a:extLst>
            </p:cNvPr>
            <p:cNvPicPr preferRelativeResize="0"/>
            <p:nvPr/>
          </p:nvPicPr>
          <p:blipFill rotWithShape="1">
            <a:blip r:embed="rId4">
              <a:alphaModFix/>
            </a:blip>
            <a:srcRect/>
            <a:stretch/>
          </p:blipFill>
          <p:spPr>
            <a:xfrm>
              <a:off x="10609074" y="6010248"/>
              <a:ext cx="1265337" cy="429890"/>
            </a:xfrm>
            <a:prstGeom prst="rect">
              <a:avLst/>
            </a:prstGeom>
            <a:noFill/>
            <a:ln>
              <a:noFill/>
            </a:ln>
          </p:spPr>
        </p:pic>
        <p:pic>
          <p:nvPicPr>
            <p:cNvPr id="13" name="Google Shape;167;p4">
              <a:extLst>
                <a:ext uri="{FF2B5EF4-FFF2-40B4-BE49-F238E27FC236}">
                  <a16:creationId xmlns:a16="http://schemas.microsoft.com/office/drawing/2014/main" id="{9B92654F-49D8-8E45-820B-832468354575}"/>
                </a:ext>
              </a:extLst>
            </p:cNvPr>
            <p:cNvPicPr preferRelativeResize="0"/>
            <p:nvPr/>
          </p:nvPicPr>
          <p:blipFill rotWithShape="1">
            <a:blip r:embed="rId5">
              <a:alphaModFix/>
            </a:blip>
            <a:srcRect/>
            <a:stretch/>
          </p:blipFill>
          <p:spPr>
            <a:xfrm>
              <a:off x="6755725" y="6045681"/>
              <a:ext cx="1785691" cy="429889"/>
            </a:xfrm>
            <a:prstGeom prst="rect">
              <a:avLst/>
            </a:prstGeom>
            <a:noFill/>
            <a:ln>
              <a:noFill/>
            </a:ln>
          </p:spPr>
        </p:pic>
        <p:pic>
          <p:nvPicPr>
            <p:cNvPr id="14" name="Google Shape;168;p4" descr="A close up of a logo&#10;&#10;Description automatically generated">
              <a:extLst>
                <a:ext uri="{FF2B5EF4-FFF2-40B4-BE49-F238E27FC236}">
                  <a16:creationId xmlns:a16="http://schemas.microsoft.com/office/drawing/2014/main" id="{412AB97C-5F0D-A549-B76A-796CF45C5D97}"/>
                </a:ext>
              </a:extLst>
            </p:cNvPr>
            <p:cNvPicPr preferRelativeResize="0"/>
            <p:nvPr/>
          </p:nvPicPr>
          <p:blipFill rotWithShape="1">
            <a:blip r:embed="rId6">
              <a:alphaModFix/>
            </a:blip>
            <a:srcRect/>
            <a:stretch/>
          </p:blipFill>
          <p:spPr>
            <a:xfrm>
              <a:off x="8800780" y="6071345"/>
              <a:ext cx="1548930" cy="368793"/>
            </a:xfrm>
            <a:prstGeom prst="rect">
              <a:avLst/>
            </a:prstGeom>
            <a:noFill/>
            <a:ln>
              <a:noFill/>
            </a:ln>
          </p:spPr>
        </p:pic>
        <p:pic>
          <p:nvPicPr>
            <p:cNvPr id="15" name="Google Shape;169;p4" descr="A picture containing food, drawing&#10;&#10;Description automatically generated">
              <a:extLst>
                <a:ext uri="{FF2B5EF4-FFF2-40B4-BE49-F238E27FC236}">
                  <a16:creationId xmlns:a16="http://schemas.microsoft.com/office/drawing/2014/main" id="{750CD207-2EBA-2746-B699-203D734CF3E5}"/>
                </a:ext>
              </a:extLst>
            </p:cNvPr>
            <p:cNvPicPr preferRelativeResize="0"/>
            <p:nvPr/>
          </p:nvPicPr>
          <p:blipFill rotWithShape="1">
            <a:blip r:embed="rId7">
              <a:alphaModFix/>
            </a:blip>
            <a:srcRect/>
            <a:stretch/>
          </p:blipFill>
          <p:spPr>
            <a:xfrm>
              <a:off x="3803961" y="6045681"/>
              <a:ext cx="2692400" cy="450977"/>
            </a:xfrm>
            <a:prstGeom prst="rect">
              <a:avLst/>
            </a:prstGeom>
            <a:noFill/>
            <a:ln>
              <a:noFill/>
            </a:ln>
          </p:spPr>
        </p:pic>
      </p:grpSp>
      <p:sp>
        <p:nvSpPr>
          <p:cNvPr id="2" name="TextBox 1">
            <a:extLst>
              <a:ext uri="{FF2B5EF4-FFF2-40B4-BE49-F238E27FC236}">
                <a16:creationId xmlns:a16="http://schemas.microsoft.com/office/drawing/2014/main" id="{5C63658F-F915-4758-BA26-7FB860522C69}"/>
              </a:ext>
            </a:extLst>
          </p:cNvPr>
          <p:cNvSpPr txBox="1"/>
          <p:nvPr/>
        </p:nvSpPr>
        <p:spPr>
          <a:xfrm>
            <a:off x="616385" y="2002971"/>
            <a:ext cx="11018266" cy="3985706"/>
          </a:xfrm>
          <a:prstGeom prst="rect">
            <a:avLst/>
          </a:prstGeom>
          <a:noFill/>
        </p:spPr>
        <p:txBody>
          <a:bodyPr wrap="square" rtlCol="0">
            <a:spAutoFit/>
          </a:bodyPr>
          <a:lstStyle/>
          <a:p>
            <a:pPr rtl="0">
              <a:spcBef>
                <a:spcPts val="0"/>
              </a:spcBef>
              <a:spcAft>
                <a:spcPts val="0"/>
              </a:spcAft>
            </a:pPr>
            <a:r>
              <a:rPr lang="en-US" sz="2300" b="0" i="1" u="none" strike="noStrike" dirty="0">
                <a:solidFill>
                  <a:srgbClr val="000000"/>
                </a:solidFill>
                <a:effectLst/>
                <a:latin typeface="Calibri" panose="020F0502020204030204" pitchFamily="34" charset="0"/>
                <a:cs typeface="Calibri" panose="020F0502020204030204" pitchFamily="34" charset="0"/>
              </a:rPr>
              <a:t>I acknowledge that I am on the traditional territory of nations within nations including the </a:t>
            </a:r>
            <a:r>
              <a:rPr lang="en-US" sz="2300" b="0" i="1" u="none" strike="noStrike" dirty="0" err="1">
                <a:solidFill>
                  <a:srgbClr val="000000"/>
                </a:solidFill>
                <a:effectLst/>
                <a:latin typeface="Calibri" panose="020F0502020204030204" pitchFamily="34" charset="0"/>
                <a:cs typeface="Calibri" panose="020F0502020204030204" pitchFamily="34" charset="0"/>
              </a:rPr>
              <a:t>Anishnabe</a:t>
            </a:r>
            <a:r>
              <a:rPr lang="en-US" sz="2300" b="0" i="1" u="none" strike="noStrike" dirty="0">
                <a:solidFill>
                  <a:srgbClr val="000000"/>
                </a:solidFill>
                <a:effectLst/>
                <a:latin typeface="Calibri" panose="020F0502020204030204" pitchFamily="34" charset="0"/>
                <a:cs typeface="Calibri" panose="020F0502020204030204" pitchFamily="34" charset="0"/>
              </a:rPr>
              <a:t>, the Ojibwe and the Michi </a:t>
            </a:r>
            <a:r>
              <a:rPr lang="en-US" sz="2300" b="0" i="1" u="none" strike="noStrike" dirty="0" err="1">
                <a:solidFill>
                  <a:srgbClr val="000000"/>
                </a:solidFill>
                <a:effectLst/>
                <a:latin typeface="Calibri" panose="020F0502020204030204" pitchFamily="34" charset="0"/>
                <a:cs typeface="Calibri" panose="020F0502020204030204" pitchFamily="34" charset="0"/>
              </a:rPr>
              <a:t>Saagiig</a:t>
            </a:r>
            <a:r>
              <a:rPr lang="en-US" sz="2300" b="0" i="1" u="none" strike="noStrike" dirty="0">
                <a:solidFill>
                  <a:srgbClr val="000000"/>
                </a:solidFill>
                <a:effectLst/>
                <a:latin typeface="Calibri" panose="020F0502020204030204" pitchFamily="34" charset="0"/>
                <a:cs typeface="Calibri" panose="020F0502020204030204" pitchFamily="34" charset="0"/>
              </a:rPr>
              <a:t>. This land has been, and continues to be home to many diverse First Nations, Inuit and Métis peoples.</a:t>
            </a:r>
            <a:endParaRPr lang="en-US" sz="2300" b="0" dirty="0">
              <a:effectLst/>
              <a:latin typeface="Calibri" panose="020F0502020204030204" pitchFamily="34" charset="0"/>
              <a:cs typeface="Calibri" panose="020F0502020204030204" pitchFamily="34" charset="0"/>
            </a:endParaRPr>
          </a:p>
          <a:p>
            <a:pPr rtl="0">
              <a:spcBef>
                <a:spcPts val="0"/>
              </a:spcBef>
              <a:spcAft>
                <a:spcPts val="0"/>
              </a:spcAft>
            </a:pPr>
            <a:br>
              <a:rPr lang="en-US" sz="2300" b="0" dirty="0">
                <a:effectLst/>
                <a:latin typeface="Calibri" panose="020F0502020204030204" pitchFamily="34" charset="0"/>
                <a:cs typeface="Calibri" panose="020F0502020204030204" pitchFamily="34" charset="0"/>
              </a:rPr>
            </a:br>
            <a:r>
              <a:rPr lang="en-US" sz="2300" b="0" i="1" u="none" strike="noStrike" dirty="0">
                <a:solidFill>
                  <a:srgbClr val="000000"/>
                </a:solidFill>
                <a:effectLst/>
                <a:latin typeface="Calibri" panose="020F0502020204030204" pitchFamily="34" charset="0"/>
                <a:cs typeface="Calibri" panose="020F0502020204030204" pitchFamily="34" charset="0"/>
              </a:rPr>
              <a:t>I would like to acknowledge the enduring presence of Indigenous peoples on the lands on which I gather with you today across Ontario and I thank the past, present and future caretakers of this land. I am grateful to have the opportunity to work and learn on these lands in a community of sharing. </a:t>
            </a:r>
            <a:endParaRPr lang="en-US" sz="2300" b="0" dirty="0">
              <a:effectLst/>
              <a:latin typeface="Calibri" panose="020F0502020204030204" pitchFamily="34" charset="0"/>
              <a:cs typeface="Calibri" panose="020F0502020204030204" pitchFamily="34" charset="0"/>
            </a:endParaRPr>
          </a:p>
          <a:p>
            <a:pPr rtl="0">
              <a:spcBef>
                <a:spcPts val="0"/>
              </a:spcBef>
              <a:spcAft>
                <a:spcPts val="0"/>
              </a:spcAft>
            </a:pPr>
            <a:br>
              <a:rPr lang="en-US" sz="2300" b="0" dirty="0">
                <a:effectLst/>
                <a:latin typeface="Calibri" panose="020F0502020204030204" pitchFamily="34" charset="0"/>
                <a:cs typeface="Calibri" panose="020F0502020204030204" pitchFamily="34" charset="0"/>
              </a:rPr>
            </a:br>
            <a:r>
              <a:rPr lang="en-US" sz="2300" b="0" i="1" u="none" strike="noStrike" dirty="0">
                <a:solidFill>
                  <a:srgbClr val="000000"/>
                </a:solidFill>
                <a:effectLst/>
                <a:latin typeface="Calibri" panose="020F0502020204030204" pitchFamily="34" charset="0"/>
                <a:cs typeface="Calibri" panose="020F0502020204030204" pitchFamily="34" charset="0"/>
              </a:rPr>
              <a:t>As users of the land, be it for pleasure or utility, we must continue to work to keep it clean and use it with care so that generations to come can also continue to benefit from the land</a:t>
            </a:r>
            <a:r>
              <a:rPr lang="en-US" sz="2300" b="0" i="1" u="none" strike="noStrike" dirty="0">
                <a:solidFill>
                  <a:srgbClr val="000000"/>
                </a:solidFill>
                <a:effectLst/>
                <a:latin typeface="Calibri" panose="020F0502020204030204" pitchFamily="34" charset="0"/>
              </a:rPr>
              <a:t>.</a:t>
            </a:r>
            <a:endParaRPr lang="en-US" sz="2300" b="0" dirty="0">
              <a:effectLs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026" name="Picture 2" descr="4,830 Catholic Education Stock Photos, Pictures &amp; Royalty-Free Images -  iStock">
            <a:extLst>
              <a:ext uri="{FF2B5EF4-FFF2-40B4-BE49-F238E27FC236}">
                <a16:creationId xmlns:a16="http://schemas.microsoft.com/office/drawing/2014/main" id="{74FF9925-CDAC-4405-91A3-6A4EE2FC9019}"/>
              </a:ext>
            </a:extLst>
          </p:cNvPr>
          <p:cNvPicPr>
            <a:picLocks noChangeAspect="1" noChangeArrowheads="1"/>
          </p:cNvPicPr>
          <p:nvPr/>
        </p:nvPicPr>
        <p:blipFill>
          <a:blip r:embed="rId3">
            <a:alphaModFix amt="35000"/>
            <a:extLst>
              <a:ext uri="{28A0092B-C50C-407E-A947-70E740481C1C}">
                <a14:useLocalDpi xmlns:a14="http://schemas.microsoft.com/office/drawing/2010/main" val="0"/>
              </a:ext>
            </a:extLst>
          </a:blip>
          <a:srcRect/>
          <a:stretch>
            <a:fillRect/>
          </a:stretch>
        </p:blipFill>
        <p:spPr bwMode="auto">
          <a:xfrm>
            <a:off x="36939" y="-1768892"/>
            <a:ext cx="12525589" cy="7859193"/>
          </a:xfrm>
          <a:prstGeom prst="rect">
            <a:avLst/>
          </a:prstGeom>
          <a:noFill/>
          <a:extLst>
            <a:ext uri="{909E8E84-426E-40DD-AFC4-6F175D3DCCD1}">
              <a14:hiddenFill xmlns:a14="http://schemas.microsoft.com/office/drawing/2010/main">
                <a:solidFill>
                  <a:srgbClr val="FFFFFF"/>
                </a:solidFill>
              </a14:hiddenFill>
            </a:ext>
          </a:extLst>
        </p:spPr>
      </p:pic>
      <p:pic>
        <p:nvPicPr>
          <p:cNvPr id="5" name="Google Shape;164;p4">
            <a:extLst>
              <a:ext uri="{FF2B5EF4-FFF2-40B4-BE49-F238E27FC236}">
                <a16:creationId xmlns:a16="http://schemas.microsoft.com/office/drawing/2014/main" id="{F4731F41-7F7A-2742-AF04-5A5045871EC0}"/>
              </a:ext>
            </a:extLst>
          </p:cNvPr>
          <p:cNvPicPr preferRelativeResize="0"/>
          <p:nvPr/>
        </p:nvPicPr>
        <p:blipFill rotWithShape="1">
          <a:blip r:embed="rId4">
            <a:alphaModFix/>
          </a:blip>
          <a:srcRect/>
          <a:stretch/>
        </p:blipFill>
        <p:spPr>
          <a:xfrm>
            <a:off x="0" y="6654800"/>
            <a:ext cx="12192000" cy="203200"/>
          </a:xfrm>
          <a:prstGeom prst="rect">
            <a:avLst/>
          </a:prstGeom>
          <a:noFill/>
          <a:ln>
            <a:noFill/>
          </a:ln>
        </p:spPr>
      </p:pic>
      <p:grpSp>
        <p:nvGrpSpPr>
          <p:cNvPr id="6" name="Google Shape;165;p4">
            <a:extLst>
              <a:ext uri="{FF2B5EF4-FFF2-40B4-BE49-F238E27FC236}">
                <a16:creationId xmlns:a16="http://schemas.microsoft.com/office/drawing/2014/main" id="{EC1AE838-4043-AB44-8828-C02F5244856A}"/>
              </a:ext>
            </a:extLst>
          </p:cNvPr>
          <p:cNvGrpSpPr/>
          <p:nvPr/>
        </p:nvGrpSpPr>
        <p:grpSpPr>
          <a:xfrm>
            <a:off x="8458199" y="6290760"/>
            <a:ext cx="3416211" cy="205897"/>
            <a:chOff x="3803961" y="6010248"/>
            <a:chExt cx="8070450" cy="486410"/>
          </a:xfrm>
        </p:grpSpPr>
        <p:pic>
          <p:nvPicPr>
            <p:cNvPr id="7" name="Google Shape;166;p4">
              <a:extLst>
                <a:ext uri="{FF2B5EF4-FFF2-40B4-BE49-F238E27FC236}">
                  <a16:creationId xmlns:a16="http://schemas.microsoft.com/office/drawing/2014/main" id="{A10CA670-84D0-A646-99AF-8CDCB046C15C}"/>
                </a:ext>
              </a:extLst>
            </p:cNvPr>
            <p:cNvPicPr preferRelativeResize="0"/>
            <p:nvPr/>
          </p:nvPicPr>
          <p:blipFill rotWithShape="1">
            <a:blip r:embed="rId5">
              <a:alphaModFix/>
            </a:blip>
            <a:srcRect/>
            <a:stretch/>
          </p:blipFill>
          <p:spPr>
            <a:xfrm>
              <a:off x="10609074" y="6010248"/>
              <a:ext cx="1265337" cy="429890"/>
            </a:xfrm>
            <a:prstGeom prst="rect">
              <a:avLst/>
            </a:prstGeom>
            <a:noFill/>
            <a:ln>
              <a:noFill/>
            </a:ln>
          </p:spPr>
        </p:pic>
        <p:pic>
          <p:nvPicPr>
            <p:cNvPr id="8" name="Google Shape;167;p4">
              <a:extLst>
                <a:ext uri="{FF2B5EF4-FFF2-40B4-BE49-F238E27FC236}">
                  <a16:creationId xmlns:a16="http://schemas.microsoft.com/office/drawing/2014/main" id="{E1A1B78E-0F58-E246-9833-6A13D561FFD6}"/>
                </a:ext>
              </a:extLst>
            </p:cNvPr>
            <p:cNvPicPr preferRelativeResize="0"/>
            <p:nvPr/>
          </p:nvPicPr>
          <p:blipFill rotWithShape="1">
            <a:blip r:embed="rId6">
              <a:alphaModFix/>
            </a:blip>
            <a:srcRect/>
            <a:stretch/>
          </p:blipFill>
          <p:spPr>
            <a:xfrm>
              <a:off x="6755725" y="6045681"/>
              <a:ext cx="1785691" cy="429889"/>
            </a:xfrm>
            <a:prstGeom prst="rect">
              <a:avLst/>
            </a:prstGeom>
            <a:noFill/>
            <a:ln>
              <a:noFill/>
            </a:ln>
          </p:spPr>
        </p:pic>
        <p:pic>
          <p:nvPicPr>
            <p:cNvPr id="9" name="Google Shape;168;p4" descr="A close up of a logo&#10;&#10;Description automatically generated">
              <a:extLst>
                <a:ext uri="{FF2B5EF4-FFF2-40B4-BE49-F238E27FC236}">
                  <a16:creationId xmlns:a16="http://schemas.microsoft.com/office/drawing/2014/main" id="{8C9E19C6-3438-044F-A0D0-936BC83EC5F0}"/>
                </a:ext>
              </a:extLst>
            </p:cNvPr>
            <p:cNvPicPr preferRelativeResize="0"/>
            <p:nvPr/>
          </p:nvPicPr>
          <p:blipFill rotWithShape="1">
            <a:blip r:embed="rId7">
              <a:alphaModFix/>
            </a:blip>
            <a:srcRect/>
            <a:stretch/>
          </p:blipFill>
          <p:spPr>
            <a:xfrm>
              <a:off x="8800780" y="6071345"/>
              <a:ext cx="1548930" cy="368793"/>
            </a:xfrm>
            <a:prstGeom prst="rect">
              <a:avLst/>
            </a:prstGeom>
            <a:noFill/>
            <a:ln>
              <a:noFill/>
            </a:ln>
          </p:spPr>
        </p:pic>
        <p:pic>
          <p:nvPicPr>
            <p:cNvPr id="10" name="Google Shape;169;p4" descr="A picture containing food, drawing&#10;&#10;Description automatically generated">
              <a:extLst>
                <a:ext uri="{FF2B5EF4-FFF2-40B4-BE49-F238E27FC236}">
                  <a16:creationId xmlns:a16="http://schemas.microsoft.com/office/drawing/2014/main" id="{2B0A6905-23CA-E543-93B6-19C921C8EEFB}"/>
                </a:ext>
              </a:extLst>
            </p:cNvPr>
            <p:cNvPicPr preferRelativeResize="0"/>
            <p:nvPr/>
          </p:nvPicPr>
          <p:blipFill rotWithShape="1">
            <a:blip r:embed="rId8">
              <a:alphaModFix/>
            </a:blip>
            <a:srcRect/>
            <a:stretch/>
          </p:blipFill>
          <p:spPr>
            <a:xfrm>
              <a:off x="3803961" y="6045681"/>
              <a:ext cx="2692400" cy="450977"/>
            </a:xfrm>
            <a:prstGeom prst="rect">
              <a:avLst/>
            </a:prstGeom>
            <a:noFill/>
            <a:ln>
              <a:noFill/>
            </a:ln>
          </p:spPr>
        </p:pic>
      </p:grpSp>
      <p:sp>
        <p:nvSpPr>
          <p:cNvPr id="3" name="TextBox 2">
            <a:extLst>
              <a:ext uri="{FF2B5EF4-FFF2-40B4-BE49-F238E27FC236}">
                <a16:creationId xmlns:a16="http://schemas.microsoft.com/office/drawing/2014/main" id="{964EAA0A-6B42-4467-89C3-7E621DDAAA81}"/>
              </a:ext>
            </a:extLst>
          </p:cNvPr>
          <p:cNvSpPr txBox="1"/>
          <p:nvPr/>
        </p:nvSpPr>
        <p:spPr>
          <a:xfrm>
            <a:off x="1052945" y="541565"/>
            <a:ext cx="9984509" cy="5539978"/>
          </a:xfrm>
          <a:prstGeom prst="rect">
            <a:avLst/>
          </a:prstGeom>
          <a:noFill/>
        </p:spPr>
        <p:txBody>
          <a:bodyPr wrap="square" rtlCol="0">
            <a:spAutoFit/>
          </a:bodyPr>
          <a:lstStyle/>
          <a:p>
            <a:pPr algn="ctr"/>
            <a:r>
              <a:rPr lang="en-US" sz="2800" b="1" dirty="0">
                <a:latin typeface="Calibri" panose="020F0502020204030204" pitchFamily="34" charset="0"/>
                <a:cs typeface="Calibri" panose="020F0502020204030204" pitchFamily="34" charset="0"/>
              </a:rPr>
              <a:t>Good and loving God, </a:t>
            </a:r>
          </a:p>
          <a:p>
            <a:endParaRPr lang="en-US" sz="2800" b="1" dirty="0">
              <a:latin typeface="Calibri" panose="020F0502020204030204" pitchFamily="34" charset="0"/>
              <a:cs typeface="Calibri" panose="020F0502020204030204" pitchFamily="34" charset="0"/>
            </a:endParaRPr>
          </a:p>
          <a:p>
            <a:pPr algn="ctr"/>
            <a:r>
              <a:rPr lang="en-US" sz="2800" b="1" dirty="0">
                <a:latin typeface="Calibri" panose="020F0502020204030204" pitchFamily="34" charset="0"/>
                <a:cs typeface="Calibri" panose="020F0502020204030204" pitchFamily="34" charset="0"/>
              </a:rPr>
              <a:t>We thank You for creating the world in all its beauty.</a:t>
            </a:r>
          </a:p>
          <a:p>
            <a:pPr algn="ctr"/>
            <a:r>
              <a:rPr lang="en-US" sz="2800" b="1" dirty="0">
                <a:latin typeface="Calibri" panose="020F0502020204030204" pitchFamily="34" charset="0"/>
                <a:cs typeface="Calibri" panose="020F0502020204030204" pitchFamily="34" charset="0"/>
              </a:rPr>
              <a:t> We thank You for memory, which enables us to build on the experiences of the past; </a:t>
            </a:r>
          </a:p>
          <a:p>
            <a:pPr algn="ctr"/>
            <a:r>
              <a:rPr lang="en-US" sz="2800" b="1" dirty="0">
                <a:latin typeface="Calibri" panose="020F0502020204030204" pitchFamily="34" charset="0"/>
                <a:cs typeface="Calibri" panose="020F0502020204030204" pitchFamily="34" charset="0"/>
              </a:rPr>
              <a:t>For imagination, which admits us to a wider world than we could have otherwise known; </a:t>
            </a:r>
          </a:p>
          <a:p>
            <a:pPr algn="ctr"/>
            <a:r>
              <a:rPr lang="en-US" sz="2800" b="1" dirty="0">
                <a:latin typeface="Calibri" panose="020F0502020204030204" pitchFamily="34" charset="0"/>
                <a:cs typeface="Calibri" panose="020F0502020204030204" pitchFamily="34" charset="0"/>
              </a:rPr>
              <a:t>and for foresight, by which we plan for the future. </a:t>
            </a:r>
          </a:p>
          <a:p>
            <a:pPr algn="ctr"/>
            <a:r>
              <a:rPr lang="en-US" sz="2800" b="1" dirty="0">
                <a:latin typeface="Calibri" panose="020F0502020204030204" pitchFamily="34" charset="0"/>
                <a:cs typeface="Calibri" panose="020F0502020204030204" pitchFamily="34" charset="0"/>
              </a:rPr>
              <a:t>Bless this unseen work that we do on behalf of our students who, </a:t>
            </a:r>
          </a:p>
          <a:p>
            <a:pPr algn="ctr"/>
            <a:r>
              <a:rPr lang="en-US" sz="2800" b="1" dirty="0">
                <a:latin typeface="Calibri" panose="020F0502020204030204" pitchFamily="34" charset="0"/>
                <a:cs typeface="Calibri" panose="020F0502020204030204" pitchFamily="34" charset="0"/>
              </a:rPr>
              <a:t>Through their Catholic education, </a:t>
            </a:r>
          </a:p>
          <a:p>
            <a:pPr algn="ctr"/>
            <a:r>
              <a:rPr lang="en-US" sz="2800" b="1" dirty="0">
                <a:latin typeface="Calibri" panose="020F0502020204030204" pitchFamily="34" charset="0"/>
                <a:cs typeface="Calibri" panose="020F0502020204030204" pitchFamily="34" charset="0"/>
              </a:rPr>
              <a:t>will strive to make a difference in the world. </a:t>
            </a:r>
          </a:p>
          <a:p>
            <a:pPr algn="ctr"/>
            <a:r>
              <a:rPr lang="en-US" sz="2800" b="1" dirty="0">
                <a:latin typeface="Calibri" panose="020F0502020204030204" pitchFamily="34" charset="0"/>
                <a:cs typeface="Calibri" panose="020F0502020204030204" pitchFamily="34" charset="0"/>
              </a:rPr>
              <a:t>We ask this in Your name. </a:t>
            </a:r>
          </a:p>
          <a:p>
            <a:pPr algn="r"/>
            <a:r>
              <a:rPr lang="en-US" sz="1800" dirty="0">
                <a:latin typeface="Calibri" panose="020F0502020204030204" pitchFamily="34" charset="0"/>
                <a:cs typeface="Calibri" panose="020F0502020204030204" pitchFamily="34" charset="0"/>
              </a:rPr>
              <a:t>Source: Joseph P. </a:t>
            </a:r>
            <a:r>
              <a:rPr lang="en-US" sz="1800" dirty="0" err="1">
                <a:latin typeface="Calibri" panose="020F0502020204030204" pitchFamily="34" charset="0"/>
                <a:cs typeface="Calibri" panose="020F0502020204030204" pitchFamily="34" charset="0"/>
              </a:rPr>
              <a:t>Shadle</a:t>
            </a:r>
            <a:endParaRPr lang="en-CA" sz="1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099706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4"/>
          <p:cNvSpPr txBox="1"/>
          <p:nvPr/>
        </p:nvSpPr>
        <p:spPr>
          <a:xfrm>
            <a:off x="357085" y="1901587"/>
            <a:ext cx="7149600" cy="3293169"/>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en-CA" sz="3000" b="1" dirty="0">
                <a:solidFill>
                  <a:schemeClr val="dk1"/>
                </a:solidFill>
                <a:latin typeface="Calibri" panose="020F0502020204030204" pitchFamily="34" charset="0"/>
                <a:cs typeface="Calibri" panose="020F0502020204030204" pitchFamily="34" charset="0"/>
              </a:rPr>
              <a:t>Gain a deeper understanding of</a:t>
            </a:r>
            <a:endParaRPr sz="3000" b="1" dirty="0">
              <a:solidFill>
                <a:schemeClr val="dk1"/>
              </a:solidFill>
              <a:latin typeface="Calibri" panose="020F0502020204030204" pitchFamily="34" charset="0"/>
              <a:cs typeface="Calibri" panose="020F0502020204030204" pitchFamily="34" charset="0"/>
            </a:endParaRPr>
          </a:p>
          <a:p>
            <a:pPr marL="342900" lvl="0" indent="-323850" algn="l" rtl="0">
              <a:spcBef>
                <a:spcPts val="0"/>
              </a:spcBef>
              <a:spcAft>
                <a:spcPts val="0"/>
              </a:spcAft>
              <a:buClr>
                <a:schemeClr val="dk1"/>
              </a:buClr>
              <a:buSzPts val="2200"/>
              <a:buChar char="•"/>
            </a:pPr>
            <a:r>
              <a:rPr lang="en-CA" sz="2400" dirty="0">
                <a:solidFill>
                  <a:schemeClr val="dk1"/>
                </a:solidFill>
                <a:latin typeface="Calibri" panose="020F0502020204030204" pitchFamily="34" charset="0"/>
                <a:cs typeface="Calibri" panose="020F0502020204030204" pitchFamily="34" charset="0"/>
              </a:rPr>
              <a:t>the role schools play in supporting mental health</a:t>
            </a:r>
            <a:endParaRPr sz="2400" dirty="0">
              <a:solidFill>
                <a:schemeClr val="dk1"/>
              </a:solidFill>
              <a:latin typeface="Calibri" panose="020F0502020204030204" pitchFamily="34" charset="0"/>
              <a:cs typeface="Calibri" panose="020F0502020204030204" pitchFamily="34" charset="0"/>
            </a:endParaRPr>
          </a:p>
          <a:p>
            <a:pPr marL="342900" lvl="0" indent="-323850" algn="l" rtl="0">
              <a:spcBef>
                <a:spcPts val="0"/>
              </a:spcBef>
              <a:spcAft>
                <a:spcPts val="0"/>
              </a:spcAft>
              <a:buClr>
                <a:schemeClr val="dk1"/>
              </a:buClr>
              <a:buSzPts val="2200"/>
              <a:buChar char="•"/>
            </a:pPr>
            <a:r>
              <a:rPr lang="en-CA" sz="2400" dirty="0">
                <a:solidFill>
                  <a:schemeClr val="dk1"/>
                </a:solidFill>
                <a:latin typeface="Calibri" panose="020F0502020204030204" pitchFamily="34" charset="0"/>
                <a:cs typeface="Calibri" panose="020F0502020204030204" pitchFamily="34" charset="0"/>
              </a:rPr>
              <a:t>creating conditions for MH and well-being</a:t>
            </a:r>
            <a:endParaRPr sz="2400" dirty="0">
              <a:solidFill>
                <a:schemeClr val="dk1"/>
              </a:solidFill>
              <a:latin typeface="Calibri" panose="020F0502020204030204" pitchFamily="34" charset="0"/>
              <a:cs typeface="Calibri" panose="020F0502020204030204" pitchFamily="34" charset="0"/>
            </a:endParaRPr>
          </a:p>
          <a:p>
            <a:pPr marL="342900" lvl="0" indent="-323850" algn="l" rtl="0">
              <a:spcBef>
                <a:spcPts val="0"/>
              </a:spcBef>
              <a:spcAft>
                <a:spcPts val="0"/>
              </a:spcAft>
              <a:buClr>
                <a:schemeClr val="dk1"/>
              </a:buClr>
              <a:buSzPts val="2200"/>
              <a:buChar char="•"/>
            </a:pPr>
            <a:r>
              <a:rPr lang="en-CA" sz="2400" dirty="0">
                <a:solidFill>
                  <a:schemeClr val="dk1"/>
                </a:solidFill>
                <a:latin typeface="Calibri" panose="020F0502020204030204" pitchFamily="34" charset="0"/>
                <a:cs typeface="Calibri" panose="020F0502020204030204" pitchFamily="34" charset="0"/>
              </a:rPr>
              <a:t>mental health as a dual continuum </a:t>
            </a:r>
            <a:endParaRPr sz="2400" dirty="0">
              <a:solidFill>
                <a:schemeClr val="dk1"/>
              </a:solidFill>
              <a:latin typeface="Calibri" panose="020F0502020204030204" pitchFamily="34" charset="0"/>
              <a:cs typeface="Calibri" panose="020F0502020204030204" pitchFamily="34" charset="0"/>
            </a:endParaRPr>
          </a:p>
          <a:p>
            <a:pPr marL="342900" lvl="0" indent="-323850" algn="l" rtl="0">
              <a:spcBef>
                <a:spcPts val="0"/>
              </a:spcBef>
              <a:spcAft>
                <a:spcPts val="0"/>
              </a:spcAft>
              <a:buClr>
                <a:schemeClr val="dk1"/>
              </a:buClr>
              <a:buSzPts val="2200"/>
              <a:buChar char="•"/>
            </a:pPr>
            <a:r>
              <a:rPr lang="en-CA" sz="2400" dirty="0">
                <a:solidFill>
                  <a:schemeClr val="dk1"/>
                </a:solidFill>
                <a:latin typeface="Calibri" panose="020F0502020204030204" pitchFamily="34" charset="0"/>
                <a:cs typeface="Calibri" panose="020F0502020204030204" pitchFamily="34" charset="0"/>
              </a:rPr>
              <a:t>the Aligned and Integrated Model (AIM) </a:t>
            </a:r>
            <a:endParaRPr sz="2400" dirty="0">
              <a:solidFill>
                <a:schemeClr val="dk1"/>
              </a:solidFill>
              <a:latin typeface="Calibri" panose="020F0502020204030204" pitchFamily="34" charset="0"/>
              <a:cs typeface="Calibri" panose="020F0502020204030204" pitchFamily="34" charset="0"/>
            </a:endParaRPr>
          </a:p>
          <a:p>
            <a:pPr marL="342900" lvl="0" indent="-323850" algn="l" rtl="0">
              <a:spcBef>
                <a:spcPts val="0"/>
              </a:spcBef>
              <a:spcAft>
                <a:spcPts val="0"/>
              </a:spcAft>
              <a:buClr>
                <a:schemeClr val="dk1"/>
              </a:buClr>
              <a:buSzPts val="2200"/>
              <a:buChar char="•"/>
            </a:pPr>
            <a:r>
              <a:rPr lang="en-CA" sz="2400" dirty="0">
                <a:solidFill>
                  <a:schemeClr val="dk1"/>
                </a:solidFill>
                <a:latin typeface="Calibri" panose="020F0502020204030204" pitchFamily="34" charset="0"/>
                <a:cs typeface="Calibri" panose="020F0502020204030204" pitchFamily="34" charset="0"/>
              </a:rPr>
              <a:t>resources to support school improvement planning</a:t>
            </a:r>
            <a:endParaRPr sz="2400" b="1" dirty="0">
              <a:solidFill>
                <a:schemeClr val="dk1"/>
              </a:solidFill>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1" u="none" strike="noStrike" cap="none" dirty="0">
              <a:solidFill>
                <a:schemeClr val="dk1"/>
              </a:solidFill>
              <a:latin typeface="Calibri"/>
              <a:ea typeface="Calibri"/>
              <a:cs typeface="Calibri"/>
              <a:sym typeface="Calibri"/>
            </a:endParaRPr>
          </a:p>
          <a:p>
            <a:pPr marL="342900" marR="0" lvl="0" indent="-215900" algn="l" rtl="0">
              <a:lnSpc>
                <a:spcPct val="100000"/>
              </a:lnSpc>
              <a:spcBef>
                <a:spcPts val="0"/>
              </a:spcBef>
              <a:spcAft>
                <a:spcPts val="0"/>
              </a:spcAft>
              <a:buClr>
                <a:schemeClr val="dk1"/>
              </a:buClr>
              <a:buSzPts val="2000"/>
              <a:buFont typeface="Arial"/>
              <a:buNone/>
            </a:pPr>
            <a:endParaRPr sz="2000" b="0" i="0" u="none" strike="noStrike" cap="none" dirty="0">
              <a:solidFill>
                <a:schemeClr val="dk1"/>
              </a:solidFill>
              <a:latin typeface="Calibri"/>
              <a:ea typeface="Calibri"/>
              <a:cs typeface="Calibri"/>
              <a:sym typeface="Calibri"/>
            </a:endParaRPr>
          </a:p>
        </p:txBody>
      </p:sp>
      <p:pic>
        <p:nvPicPr>
          <p:cNvPr id="170" name="Google Shape;170;p4"/>
          <p:cNvPicPr preferRelativeResize="0"/>
          <p:nvPr/>
        </p:nvPicPr>
        <p:blipFill rotWithShape="1">
          <a:blip r:embed="rId3">
            <a:alphaModFix/>
          </a:blip>
          <a:srcRect/>
          <a:stretch/>
        </p:blipFill>
        <p:spPr>
          <a:xfrm>
            <a:off x="9389326" y="3893673"/>
            <a:ext cx="2445589" cy="2562150"/>
          </a:xfrm>
          <a:prstGeom prst="rect">
            <a:avLst/>
          </a:prstGeom>
          <a:noFill/>
          <a:ln>
            <a:noFill/>
          </a:ln>
        </p:spPr>
      </p:pic>
      <p:pic>
        <p:nvPicPr>
          <p:cNvPr id="171" name="Google Shape;171;p4"/>
          <p:cNvPicPr preferRelativeResize="0"/>
          <p:nvPr/>
        </p:nvPicPr>
        <p:blipFill rotWithShape="1">
          <a:blip r:embed="rId4">
            <a:alphaModFix/>
          </a:blip>
          <a:srcRect/>
          <a:stretch/>
        </p:blipFill>
        <p:spPr>
          <a:xfrm>
            <a:off x="6495451" y="1663244"/>
            <a:ext cx="3115861" cy="3262319"/>
          </a:xfrm>
          <a:prstGeom prst="rect">
            <a:avLst/>
          </a:prstGeom>
          <a:noFill/>
          <a:ln>
            <a:noFill/>
          </a:ln>
        </p:spPr>
      </p:pic>
      <p:sp>
        <p:nvSpPr>
          <p:cNvPr id="172" name="Google Shape;172;p4"/>
          <p:cNvSpPr/>
          <p:nvPr/>
        </p:nvSpPr>
        <p:spPr>
          <a:xfrm>
            <a:off x="0" y="0"/>
            <a:ext cx="12192000" cy="1470485"/>
          </a:xfrm>
          <a:prstGeom prst="rect">
            <a:avLst/>
          </a:prstGeom>
          <a:solidFill>
            <a:srgbClr val="351C7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3" name="Google Shape;173;p4"/>
          <p:cNvSpPr txBox="1"/>
          <p:nvPr/>
        </p:nvSpPr>
        <p:spPr>
          <a:xfrm>
            <a:off x="357085" y="363299"/>
            <a:ext cx="5792702" cy="9474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lt1"/>
              </a:buClr>
              <a:buSzPts val="3600"/>
              <a:buFont typeface="Calibri"/>
              <a:buNone/>
            </a:pPr>
            <a:r>
              <a:rPr lang="en-CA" sz="3600" b="1" i="0" u="none" strike="noStrike" cap="none" dirty="0">
                <a:solidFill>
                  <a:schemeClr val="lt1"/>
                </a:solidFill>
                <a:latin typeface="Calibri"/>
                <a:ea typeface="Calibri"/>
                <a:cs typeface="Calibri"/>
                <a:sym typeface="Calibri"/>
              </a:rPr>
              <a:t>Learning Goals</a:t>
            </a:r>
            <a:endParaRPr sz="1400" b="1" i="0" u="none" strike="noStrike" cap="none" dirty="0">
              <a:solidFill>
                <a:srgbClr val="000000"/>
              </a:solidFill>
              <a:latin typeface="Arial"/>
              <a:ea typeface="Arial"/>
              <a:cs typeface="Arial"/>
              <a:sym typeface="Arial"/>
            </a:endParaRPr>
          </a:p>
        </p:txBody>
      </p:sp>
      <p:pic>
        <p:nvPicPr>
          <p:cNvPr id="14" name="Google Shape;164;p4">
            <a:extLst>
              <a:ext uri="{FF2B5EF4-FFF2-40B4-BE49-F238E27FC236}">
                <a16:creationId xmlns:a16="http://schemas.microsoft.com/office/drawing/2014/main" id="{93AF141B-C7CE-AC46-8F2F-FAA24868D367}"/>
              </a:ext>
            </a:extLst>
          </p:cNvPr>
          <p:cNvPicPr preferRelativeResize="0"/>
          <p:nvPr/>
        </p:nvPicPr>
        <p:blipFill rotWithShape="1">
          <a:blip r:embed="rId5">
            <a:alphaModFix/>
          </a:blip>
          <a:srcRect/>
          <a:stretch/>
        </p:blipFill>
        <p:spPr>
          <a:xfrm>
            <a:off x="0" y="6654800"/>
            <a:ext cx="12192000" cy="203200"/>
          </a:xfrm>
          <a:prstGeom prst="rect">
            <a:avLst/>
          </a:prstGeom>
          <a:noFill/>
          <a:ln>
            <a:noFill/>
          </a:ln>
        </p:spPr>
      </p:pic>
      <p:pic>
        <p:nvPicPr>
          <p:cNvPr id="9" name="Picture 8" descr="Graphical user interface, text, application&#10;&#10;Description automatically generated">
            <a:extLst>
              <a:ext uri="{FF2B5EF4-FFF2-40B4-BE49-F238E27FC236}">
                <a16:creationId xmlns:a16="http://schemas.microsoft.com/office/drawing/2014/main" id="{7ED069C4-D8F9-46A7-B8BB-E5265FC70166}"/>
              </a:ext>
            </a:extLst>
          </p:cNvPr>
          <p:cNvPicPr>
            <a:picLocks noChangeAspect="1"/>
          </p:cNvPicPr>
          <p:nvPr/>
        </p:nvPicPr>
        <p:blipFill>
          <a:blip r:embed="rId6"/>
          <a:stretch>
            <a:fillRect/>
          </a:stretch>
        </p:blipFill>
        <p:spPr>
          <a:xfrm>
            <a:off x="9613533" y="1535600"/>
            <a:ext cx="2527834" cy="22119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3"/>
                                        </p:tgtEl>
                                        <p:attrNameLst>
                                          <p:attrName>style.visibility</p:attrName>
                                        </p:attrNameLst>
                                      </p:cBhvr>
                                      <p:to>
                                        <p:strVal val="visible"/>
                                      </p:to>
                                    </p:set>
                                    <p:animEffect transition="in" filter="fade">
                                      <p:cBhvr>
                                        <p:cTn id="7" dur="1000"/>
                                        <p:tgtEl>
                                          <p:spTgt spid="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180" name="Google Shape;180;g9b86c0c449_0_2"/>
          <p:cNvPicPr preferRelativeResize="0"/>
          <p:nvPr/>
        </p:nvPicPr>
        <p:blipFill rotWithShape="1">
          <a:blip r:embed="rId3">
            <a:alphaModFix/>
          </a:blip>
          <a:srcRect/>
          <a:stretch/>
        </p:blipFill>
        <p:spPr>
          <a:xfrm>
            <a:off x="8130250" y="3161313"/>
            <a:ext cx="2321850" cy="2631825"/>
          </a:xfrm>
          <a:prstGeom prst="rect">
            <a:avLst/>
          </a:prstGeom>
          <a:noFill/>
          <a:ln>
            <a:noFill/>
          </a:ln>
        </p:spPr>
      </p:pic>
      <p:pic>
        <p:nvPicPr>
          <p:cNvPr id="181" name="Google Shape;181;g9b86c0c449_0_2"/>
          <p:cNvPicPr preferRelativeResize="0"/>
          <p:nvPr/>
        </p:nvPicPr>
        <p:blipFill rotWithShape="1">
          <a:blip r:embed="rId4">
            <a:alphaModFix/>
          </a:blip>
          <a:srcRect/>
          <a:stretch/>
        </p:blipFill>
        <p:spPr>
          <a:xfrm>
            <a:off x="964765" y="2143061"/>
            <a:ext cx="3971501" cy="3899621"/>
          </a:xfrm>
          <a:prstGeom prst="rect">
            <a:avLst/>
          </a:prstGeom>
          <a:noFill/>
          <a:ln>
            <a:noFill/>
          </a:ln>
        </p:spPr>
      </p:pic>
      <p:sp>
        <p:nvSpPr>
          <p:cNvPr id="183" name="Google Shape;183;g9b86c0c449_0_2"/>
          <p:cNvSpPr txBox="1"/>
          <p:nvPr/>
        </p:nvSpPr>
        <p:spPr>
          <a:xfrm>
            <a:off x="678170" y="1767042"/>
            <a:ext cx="11031668" cy="61895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600"/>
              <a:buFont typeface="Arial"/>
              <a:buNone/>
            </a:pPr>
            <a:r>
              <a:rPr lang="en-CA" sz="2600" b="1" i="0" u="none" strike="noStrike" cap="none" dirty="0">
                <a:solidFill>
                  <a:srgbClr val="000000"/>
                </a:solidFill>
                <a:latin typeface="Calibri" panose="020F0502020204030204" pitchFamily="34" charset="0"/>
                <a:cs typeface="Calibri" panose="020F0502020204030204" pitchFamily="34" charset="0"/>
                <a:sym typeface="Arial"/>
              </a:rPr>
              <a:t>            Share</a:t>
            </a:r>
            <a:r>
              <a:rPr lang="en-CA" sz="2600" b="0" i="0" u="none" strike="noStrike" cap="none" dirty="0">
                <a:solidFill>
                  <a:srgbClr val="000000"/>
                </a:solidFill>
                <a:latin typeface="Calibri" panose="020F0502020204030204" pitchFamily="34" charset="0"/>
                <a:cs typeface="Calibri" panose="020F0502020204030204" pitchFamily="34" charset="0"/>
                <a:sym typeface="Arial"/>
              </a:rPr>
              <a:t> an idea/thought 																</a:t>
            </a:r>
            <a:endParaRPr lang="en-US" sz="2600" b="0" i="0" u="none" strike="noStrike" cap="none" dirty="0">
              <a:solidFill>
                <a:srgbClr val="000000"/>
              </a:solidFill>
              <a:latin typeface="Calibri" panose="020F0502020204030204" pitchFamily="34" charset="0"/>
              <a:cs typeface="Calibri" panose="020F0502020204030204" pitchFamily="34" charset="0"/>
              <a:sym typeface="Arial"/>
            </a:endParaRPr>
          </a:p>
        </p:txBody>
      </p:sp>
      <p:cxnSp>
        <p:nvCxnSpPr>
          <p:cNvPr id="184" name="Google Shape;184;g9b86c0c449_0_2"/>
          <p:cNvCxnSpPr>
            <a:cxnSpLocks/>
            <a:stCxn id="183" idx="0"/>
          </p:cNvCxnSpPr>
          <p:nvPr/>
        </p:nvCxnSpPr>
        <p:spPr>
          <a:xfrm>
            <a:off x="6194004" y="1767042"/>
            <a:ext cx="26216" cy="4707000"/>
          </a:xfrm>
          <a:prstGeom prst="straightConnector1">
            <a:avLst/>
          </a:prstGeom>
          <a:noFill/>
          <a:ln w="9525" cap="flat" cmpd="sng">
            <a:solidFill>
              <a:schemeClr val="dk2"/>
            </a:solidFill>
            <a:prstDash val="solid"/>
            <a:round/>
            <a:headEnd type="none" w="sm" len="sm"/>
            <a:tailEnd type="none" w="sm" len="sm"/>
          </a:ln>
        </p:spPr>
      </p:cxnSp>
      <p:pic>
        <p:nvPicPr>
          <p:cNvPr id="13" name="Google Shape;164;p4">
            <a:extLst>
              <a:ext uri="{FF2B5EF4-FFF2-40B4-BE49-F238E27FC236}">
                <a16:creationId xmlns:a16="http://schemas.microsoft.com/office/drawing/2014/main" id="{AB1D79E1-58B6-E34E-9C1B-3C867F041A25}"/>
              </a:ext>
            </a:extLst>
          </p:cNvPr>
          <p:cNvPicPr preferRelativeResize="0"/>
          <p:nvPr/>
        </p:nvPicPr>
        <p:blipFill rotWithShape="1">
          <a:blip r:embed="rId5">
            <a:alphaModFix/>
          </a:blip>
          <a:srcRect/>
          <a:stretch/>
        </p:blipFill>
        <p:spPr>
          <a:xfrm>
            <a:off x="0" y="6654800"/>
            <a:ext cx="12192000" cy="203200"/>
          </a:xfrm>
          <a:prstGeom prst="rect">
            <a:avLst/>
          </a:prstGeom>
          <a:noFill/>
          <a:ln>
            <a:noFill/>
          </a:ln>
        </p:spPr>
      </p:pic>
      <p:grpSp>
        <p:nvGrpSpPr>
          <p:cNvPr id="14" name="Google Shape;165;p4">
            <a:extLst>
              <a:ext uri="{FF2B5EF4-FFF2-40B4-BE49-F238E27FC236}">
                <a16:creationId xmlns:a16="http://schemas.microsoft.com/office/drawing/2014/main" id="{C0A38A0C-6F16-B94D-870D-08D0B196869F}"/>
              </a:ext>
            </a:extLst>
          </p:cNvPr>
          <p:cNvGrpSpPr/>
          <p:nvPr/>
        </p:nvGrpSpPr>
        <p:grpSpPr>
          <a:xfrm>
            <a:off x="8458199" y="6290760"/>
            <a:ext cx="3416211" cy="205897"/>
            <a:chOff x="3803961" y="6010248"/>
            <a:chExt cx="8070450" cy="486410"/>
          </a:xfrm>
        </p:grpSpPr>
        <p:pic>
          <p:nvPicPr>
            <p:cNvPr id="15" name="Google Shape;166;p4">
              <a:extLst>
                <a:ext uri="{FF2B5EF4-FFF2-40B4-BE49-F238E27FC236}">
                  <a16:creationId xmlns:a16="http://schemas.microsoft.com/office/drawing/2014/main" id="{B1BE763B-D166-DF45-923C-BAA58D796FB7}"/>
                </a:ext>
              </a:extLst>
            </p:cNvPr>
            <p:cNvPicPr preferRelativeResize="0"/>
            <p:nvPr/>
          </p:nvPicPr>
          <p:blipFill rotWithShape="1">
            <a:blip r:embed="rId6">
              <a:alphaModFix/>
            </a:blip>
            <a:srcRect/>
            <a:stretch/>
          </p:blipFill>
          <p:spPr>
            <a:xfrm>
              <a:off x="10609074" y="6010248"/>
              <a:ext cx="1265337" cy="429890"/>
            </a:xfrm>
            <a:prstGeom prst="rect">
              <a:avLst/>
            </a:prstGeom>
            <a:noFill/>
            <a:ln>
              <a:noFill/>
            </a:ln>
          </p:spPr>
        </p:pic>
        <p:pic>
          <p:nvPicPr>
            <p:cNvPr id="16" name="Google Shape;167;p4">
              <a:extLst>
                <a:ext uri="{FF2B5EF4-FFF2-40B4-BE49-F238E27FC236}">
                  <a16:creationId xmlns:a16="http://schemas.microsoft.com/office/drawing/2014/main" id="{3C6D27F5-A8DA-B144-859A-E8E80D9DDA1C}"/>
                </a:ext>
              </a:extLst>
            </p:cNvPr>
            <p:cNvPicPr preferRelativeResize="0"/>
            <p:nvPr/>
          </p:nvPicPr>
          <p:blipFill rotWithShape="1">
            <a:blip r:embed="rId7">
              <a:alphaModFix/>
            </a:blip>
            <a:srcRect/>
            <a:stretch/>
          </p:blipFill>
          <p:spPr>
            <a:xfrm>
              <a:off x="6755725" y="6045681"/>
              <a:ext cx="1785691" cy="429889"/>
            </a:xfrm>
            <a:prstGeom prst="rect">
              <a:avLst/>
            </a:prstGeom>
            <a:noFill/>
            <a:ln>
              <a:noFill/>
            </a:ln>
          </p:spPr>
        </p:pic>
        <p:pic>
          <p:nvPicPr>
            <p:cNvPr id="17" name="Google Shape;168;p4" descr="A close up of a logo&#10;&#10;Description automatically generated">
              <a:extLst>
                <a:ext uri="{FF2B5EF4-FFF2-40B4-BE49-F238E27FC236}">
                  <a16:creationId xmlns:a16="http://schemas.microsoft.com/office/drawing/2014/main" id="{E2157181-7E86-6444-9039-279C6DDD9155}"/>
                </a:ext>
              </a:extLst>
            </p:cNvPr>
            <p:cNvPicPr preferRelativeResize="0"/>
            <p:nvPr/>
          </p:nvPicPr>
          <p:blipFill rotWithShape="1">
            <a:blip r:embed="rId8">
              <a:alphaModFix/>
            </a:blip>
            <a:srcRect/>
            <a:stretch/>
          </p:blipFill>
          <p:spPr>
            <a:xfrm>
              <a:off x="8800780" y="6071345"/>
              <a:ext cx="1548930" cy="368793"/>
            </a:xfrm>
            <a:prstGeom prst="rect">
              <a:avLst/>
            </a:prstGeom>
            <a:noFill/>
            <a:ln>
              <a:noFill/>
            </a:ln>
          </p:spPr>
        </p:pic>
        <p:pic>
          <p:nvPicPr>
            <p:cNvPr id="18" name="Google Shape;169;p4" descr="A picture containing food, drawing&#10;&#10;Description automatically generated">
              <a:extLst>
                <a:ext uri="{FF2B5EF4-FFF2-40B4-BE49-F238E27FC236}">
                  <a16:creationId xmlns:a16="http://schemas.microsoft.com/office/drawing/2014/main" id="{3DF3A5EB-6173-2347-8287-EB70456290DD}"/>
                </a:ext>
              </a:extLst>
            </p:cNvPr>
            <p:cNvPicPr preferRelativeResize="0"/>
            <p:nvPr/>
          </p:nvPicPr>
          <p:blipFill rotWithShape="1">
            <a:blip r:embed="rId9">
              <a:alphaModFix/>
            </a:blip>
            <a:srcRect/>
            <a:stretch/>
          </p:blipFill>
          <p:spPr>
            <a:xfrm>
              <a:off x="3803961" y="6045681"/>
              <a:ext cx="2692400" cy="450977"/>
            </a:xfrm>
            <a:prstGeom prst="rect">
              <a:avLst/>
            </a:prstGeom>
            <a:noFill/>
            <a:ln>
              <a:noFill/>
            </a:ln>
          </p:spPr>
        </p:pic>
      </p:grpSp>
      <p:sp>
        <p:nvSpPr>
          <p:cNvPr id="20" name="Google Shape;172;p4">
            <a:extLst>
              <a:ext uri="{FF2B5EF4-FFF2-40B4-BE49-F238E27FC236}">
                <a16:creationId xmlns:a16="http://schemas.microsoft.com/office/drawing/2014/main" id="{1F73ADC8-725E-C84B-8AB5-2D670C7BAAF8}"/>
              </a:ext>
            </a:extLst>
          </p:cNvPr>
          <p:cNvSpPr/>
          <p:nvPr/>
        </p:nvSpPr>
        <p:spPr>
          <a:xfrm>
            <a:off x="-1" y="0"/>
            <a:ext cx="12192000" cy="1470485"/>
          </a:xfrm>
          <a:prstGeom prst="rect">
            <a:avLst/>
          </a:prstGeom>
          <a:solidFill>
            <a:srgbClr val="351C7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2" name="Google Shape;182;g9b86c0c449_0_2"/>
          <p:cNvSpPr txBox="1"/>
          <p:nvPr/>
        </p:nvSpPr>
        <p:spPr>
          <a:xfrm>
            <a:off x="423747" y="636823"/>
            <a:ext cx="9370304" cy="961500"/>
          </a:xfrm>
          <a:prstGeom prst="rect">
            <a:avLst/>
          </a:prstGeom>
          <a:noFill/>
          <a:ln>
            <a:noFill/>
          </a:ln>
        </p:spPr>
        <p:txBody>
          <a:bodyPr spcFirstLastPara="1" wrap="square" lIns="91425" tIns="91425" rIns="91425" bIns="91425" anchor="t" anchorCtr="0">
            <a:noAutofit/>
          </a:bodyPr>
          <a:lstStyle/>
          <a:p>
            <a:pPr marL="0" marR="0" lvl="0" indent="0" rtl="0">
              <a:lnSpc>
                <a:spcPct val="100000"/>
              </a:lnSpc>
              <a:spcBef>
                <a:spcPts val="0"/>
              </a:spcBef>
              <a:spcAft>
                <a:spcPts val="0"/>
              </a:spcAft>
              <a:buClr>
                <a:srgbClr val="000000"/>
              </a:buClr>
              <a:buSzPts val="2800"/>
              <a:buFont typeface="Arial"/>
              <a:buNone/>
            </a:pPr>
            <a:r>
              <a:rPr lang="en-CA" sz="3600" b="1" i="0" u="none" strike="noStrike" cap="none" dirty="0">
                <a:solidFill>
                  <a:schemeClr val="bg1"/>
                </a:solidFill>
                <a:latin typeface="Calibri" panose="020F0502020204030204" pitchFamily="34" charset="0"/>
                <a:cs typeface="Calibri" panose="020F0502020204030204" pitchFamily="34" charset="0"/>
                <a:sym typeface="Arial"/>
              </a:rPr>
              <a:t>Today’s Webinar = Active Learning </a:t>
            </a:r>
            <a:endParaRPr sz="3600" b="1" i="0" u="none" strike="noStrike" cap="none" dirty="0">
              <a:solidFill>
                <a:schemeClr val="bg1"/>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rgbClr val="000000"/>
              </a:buClr>
              <a:buSzPts val="2600"/>
              <a:buFont typeface="Arial"/>
              <a:buNone/>
            </a:pPr>
            <a:endParaRPr sz="26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600"/>
              <a:buFont typeface="Arial"/>
              <a:buNone/>
            </a:pPr>
            <a:endParaRPr sz="26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600"/>
              <a:buFont typeface="Arial"/>
              <a:buNone/>
            </a:pPr>
            <a:endParaRPr sz="26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 name="TextBox 1">
            <a:extLst>
              <a:ext uri="{FF2B5EF4-FFF2-40B4-BE49-F238E27FC236}">
                <a16:creationId xmlns:a16="http://schemas.microsoft.com/office/drawing/2014/main" id="{0640593F-4B20-4828-9B76-4E9E8B6B2DB3}"/>
              </a:ext>
            </a:extLst>
          </p:cNvPr>
          <p:cNvSpPr txBox="1"/>
          <p:nvPr/>
        </p:nvSpPr>
        <p:spPr>
          <a:xfrm>
            <a:off x="6631621" y="1807209"/>
            <a:ext cx="5364811" cy="492443"/>
          </a:xfrm>
          <a:prstGeom prst="rect">
            <a:avLst/>
          </a:prstGeom>
          <a:noFill/>
        </p:spPr>
        <p:txBody>
          <a:bodyPr wrap="square" rtlCol="0">
            <a:spAutoFit/>
          </a:bodyPr>
          <a:lstStyle/>
          <a:p>
            <a:r>
              <a:rPr lang="en-US" sz="2600" b="1" dirty="0">
                <a:latin typeface="Calibri" panose="020F0502020204030204" pitchFamily="34" charset="0"/>
                <a:cs typeface="Calibri" panose="020F0502020204030204" pitchFamily="34" charset="0"/>
              </a:rPr>
              <a:t>Reflect/journal</a:t>
            </a:r>
            <a:r>
              <a:rPr lang="en-US" sz="2600" dirty="0">
                <a:latin typeface="Calibri" panose="020F0502020204030204" pitchFamily="34" charset="0"/>
                <a:cs typeface="Calibri" panose="020F0502020204030204" pitchFamily="34" charset="0"/>
              </a:rPr>
              <a:t> your private thoughts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190" name="Google Shape;190;g9113fa937e_0_7">
            <a:hlinkClick r:id="rId3"/>
          </p:cNvPr>
          <p:cNvPicPr preferRelativeResize="0"/>
          <p:nvPr/>
        </p:nvPicPr>
        <p:blipFill rotWithShape="1">
          <a:blip r:embed="rId4">
            <a:alphaModFix/>
          </a:blip>
          <a:srcRect/>
          <a:stretch/>
        </p:blipFill>
        <p:spPr>
          <a:xfrm>
            <a:off x="717438" y="212401"/>
            <a:ext cx="3017075" cy="3971562"/>
          </a:xfrm>
          <a:prstGeom prst="rect">
            <a:avLst/>
          </a:prstGeom>
          <a:noFill/>
          <a:ln>
            <a:noFill/>
          </a:ln>
        </p:spPr>
      </p:pic>
      <p:pic>
        <p:nvPicPr>
          <p:cNvPr id="191" name="Google Shape;191;g9113fa937e_0_7"/>
          <p:cNvPicPr preferRelativeResize="0"/>
          <p:nvPr/>
        </p:nvPicPr>
        <p:blipFill rotWithShape="1">
          <a:blip r:embed="rId5">
            <a:alphaModFix/>
          </a:blip>
          <a:srcRect/>
          <a:stretch/>
        </p:blipFill>
        <p:spPr>
          <a:xfrm>
            <a:off x="4696948" y="0"/>
            <a:ext cx="7495051" cy="6654799"/>
          </a:xfrm>
          <a:prstGeom prst="rect">
            <a:avLst/>
          </a:prstGeom>
          <a:noFill/>
          <a:ln>
            <a:noFill/>
          </a:ln>
        </p:spPr>
      </p:pic>
      <p:sp>
        <p:nvSpPr>
          <p:cNvPr id="192" name="Google Shape;192;g9113fa937e_0_7"/>
          <p:cNvSpPr txBox="1"/>
          <p:nvPr/>
        </p:nvSpPr>
        <p:spPr>
          <a:xfrm>
            <a:off x="645091" y="4337351"/>
            <a:ext cx="3951514" cy="1746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600"/>
              <a:buFont typeface="Arial"/>
              <a:buNone/>
            </a:pPr>
            <a:r>
              <a:rPr lang="en-CA" sz="2400" b="1" u="none" strike="noStrike" cap="none" dirty="0">
                <a:solidFill>
                  <a:schemeClr val="tx1">
                    <a:lumMod val="95000"/>
                    <a:lumOff val="5000"/>
                  </a:schemeClr>
                </a:solidFill>
                <a:highlight>
                  <a:srgbClr val="FFFFFF"/>
                </a:highlight>
                <a:latin typeface="Calibri" panose="020F0502020204030204" pitchFamily="34" charset="0"/>
                <a:ea typeface="Roboto"/>
                <a:cs typeface="Calibri" panose="020F0502020204030204" pitchFamily="34" charset="0"/>
                <a:sym typeface="Roboto"/>
              </a:rPr>
              <a:t>The Ontario Leadership Framework </a:t>
            </a:r>
            <a:endParaRPr sz="2400" b="1" u="none" strike="noStrike" cap="none" dirty="0">
              <a:solidFill>
                <a:schemeClr val="tx1">
                  <a:lumMod val="95000"/>
                  <a:lumOff val="5000"/>
                </a:schemeClr>
              </a:solidFill>
              <a:highlight>
                <a:srgbClr val="FFFFFF"/>
              </a:highlight>
              <a:latin typeface="Calibri" panose="020F0502020204030204" pitchFamily="34" charset="0"/>
              <a:ea typeface="Roboto"/>
              <a:cs typeface="Calibri" panose="020F0502020204030204" pitchFamily="34" charset="0"/>
              <a:sym typeface="Roboto"/>
            </a:endParaRPr>
          </a:p>
          <a:p>
            <a:pPr marL="406400" marR="0" lvl="0" indent="-342900" algn="l" rtl="0">
              <a:lnSpc>
                <a:spcPct val="100000"/>
              </a:lnSpc>
              <a:spcBef>
                <a:spcPts val="0"/>
              </a:spcBef>
              <a:spcAft>
                <a:spcPts val="0"/>
              </a:spcAft>
              <a:buClr>
                <a:srgbClr val="3C4043"/>
              </a:buClr>
              <a:buSzPts val="2600"/>
              <a:buFont typeface="Arial" panose="020B0604020202020204" pitchFamily="34" charset="0"/>
              <a:buChar char="•"/>
            </a:pPr>
            <a:r>
              <a:rPr lang="en-CA" sz="2400" u="none" strike="noStrike" cap="none" dirty="0">
                <a:solidFill>
                  <a:schemeClr val="tx1">
                    <a:lumMod val="95000"/>
                    <a:lumOff val="5000"/>
                  </a:schemeClr>
                </a:solidFill>
                <a:highlight>
                  <a:srgbClr val="FFFFFF"/>
                </a:highlight>
                <a:latin typeface="Calibri" panose="020F0502020204030204" pitchFamily="34" charset="0"/>
                <a:ea typeface="Roboto"/>
                <a:cs typeface="Calibri" panose="020F0502020204030204" pitchFamily="34" charset="0"/>
                <a:sym typeface="Roboto"/>
              </a:rPr>
              <a:t>Setting Directions </a:t>
            </a:r>
          </a:p>
          <a:p>
            <a:pPr marL="406400" marR="0" lvl="0" indent="-342900" algn="l" rtl="0">
              <a:lnSpc>
                <a:spcPct val="100000"/>
              </a:lnSpc>
              <a:spcBef>
                <a:spcPts val="0"/>
              </a:spcBef>
              <a:spcAft>
                <a:spcPts val="0"/>
              </a:spcAft>
              <a:buClr>
                <a:srgbClr val="3C4043"/>
              </a:buClr>
              <a:buSzPts val="2600"/>
              <a:buFont typeface="Arial" panose="020B0604020202020204" pitchFamily="34" charset="0"/>
              <a:buChar char="•"/>
            </a:pPr>
            <a:r>
              <a:rPr lang="en-CA" sz="2400" u="none" strike="noStrike" cap="none" dirty="0">
                <a:solidFill>
                  <a:schemeClr val="tx1">
                    <a:lumMod val="95000"/>
                    <a:lumOff val="5000"/>
                  </a:schemeClr>
                </a:solidFill>
                <a:highlight>
                  <a:srgbClr val="FFFFFF"/>
                </a:highlight>
                <a:latin typeface="Calibri" panose="020F0502020204030204" pitchFamily="34" charset="0"/>
                <a:ea typeface="Roboto"/>
                <a:cs typeface="Calibri" panose="020F0502020204030204" pitchFamily="34" charset="0"/>
                <a:sym typeface="Roboto"/>
              </a:rPr>
              <a:t>Building Relationships and Developing People</a:t>
            </a:r>
            <a:endParaRPr sz="2400" u="none" strike="noStrike" cap="none" dirty="0">
              <a:solidFill>
                <a:schemeClr val="tx1">
                  <a:lumMod val="95000"/>
                  <a:lumOff val="5000"/>
                </a:schemeClr>
              </a:solidFill>
              <a:latin typeface="Calibri" panose="020F0502020204030204" pitchFamily="34" charset="0"/>
              <a:cs typeface="Calibri" panose="020F0502020204030204" pitchFamily="34" charset="0"/>
              <a:sym typeface="Arial"/>
            </a:endParaRPr>
          </a:p>
        </p:txBody>
      </p:sp>
      <p:pic>
        <p:nvPicPr>
          <p:cNvPr id="5" name="Google Shape;164;p4">
            <a:extLst>
              <a:ext uri="{FF2B5EF4-FFF2-40B4-BE49-F238E27FC236}">
                <a16:creationId xmlns:a16="http://schemas.microsoft.com/office/drawing/2014/main" id="{4AFF7E08-AD3A-D142-B1DA-CC5D7036742B}"/>
              </a:ext>
            </a:extLst>
          </p:cNvPr>
          <p:cNvPicPr preferRelativeResize="0"/>
          <p:nvPr/>
        </p:nvPicPr>
        <p:blipFill rotWithShape="1">
          <a:blip r:embed="rId6">
            <a:alphaModFix/>
          </a:blip>
          <a:srcRect/>
          <a:stretch/>
        </p:blipFill>
        <p:spPr>
          <a:xfrm>
            <a:off x="0" y="6654800"/>
            <a:ext cx="12192000" cy="2032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g947c0976a2_2_7"/>
          <p:cNvSpPr/>
          <p:nvPr/>
        </p:nvSpPr>
        <p:spPr>
          <a:xfrm>
            <a:off x="0" y="-19692"/>
            <a:ext cx="12192000" cy="1490167"/>
          </a:xfrm>
          <a:prstGeom prst="rect">
            <a:avLst/>
          </a:prstGeom>
          <a:solidFill>
            <a:srgbClr val="351C7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9" name="Google Shape;199;g947c0976a2_2_7"/>
          <p:cNvSpPr txBox="1"/>
          <p:nvPr/>
        </p:nvSpPr>
        <p:spPr>
          <a:xfrm>
            <a:off x="388326" y="357128"/>
            <a:ext cx="9981300" cy="9474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lt1"/>
              </a:buClr>
              <a:buSzPts val="3600"/>
              <a:buFont typeface="Calibri"/>
              <a:buNone/>
            </a:pPr>
            <a:r>
              <a:rPr lang="en-CA" sz="3600" b="1" i="0" u="none" strike="noStrike" cap="none" dirty="0">
                <a:solidFill>
                  <a:schemeClr val="lt1"/>
                </a:solidFill>
                <a:latin typeface="Calibri"/>
                <a:ea typeface="Calibri"/>
                <a:cs typeface="Calibri"/>
                <a:sym typeface="Calibri"/>
              </a:rPr>
              <a:t>How to be EQUITY-minded</a:t>
            </a:r>
            <a:endParaRPr sz="1400" b="1" i="0" u="none" strike="noStrike" cap="none" dirty="0">
              <a:solidFill>
                <a:srgbClr val="000000"/>
              </a:solidFill>
              <a:latin typeface="Arial"/>
              <a:ea typeface="Arial"/>
              <a:cs typeface="Arial"/>
              <a:sym typeface="Arial"/>
            </a:endParaRPr>
          </a:p>
        </p:txBody>
      </p:sp>
      <p:sp>
        <p:nvSpPr>
          <p:cNvPr id="200" name="Google Shape;200;g947c0976a2_2_7"/>
          <p:cNvSpPr txBox="1"/>
          <p:nvPr/>
        </p:nvSpPr>
        <p:spPr>
          <a:xfrm>
            <a:off x="4222880" y="1484347"/>
            <a:ext cx="7811957" cy="3206590"/>
          </a:xfrm>
          <a:prstGeom prst="rect">
            <a:avLst/>
          </a:prstGeom>
          <a:noFill/>
          <a:ln>
            <a:noFill/>
          </a:ln>
        </p:spPr>
        <p:txBody>
          <a:bodyPr spcFirstLastPara="1" wrap="square" lIns="91425" tIns="91425" rIns="91425" bIns="91425" anchor="t" anchorCtr="0">
            <a:noAutofit/>
          </a:bodyPr>
          <a:lstStyle/>
          <a:p>
            <a:pPr marL="914400" marR="0" lvl="0" indent="0" algn="l" rtl="0">
              <a:lnSpc>
                <a:spcPct val="115000"/>
              </a:lnSpc>
              <a:spcBef>
                <a:spcPts val="800"/>
              </a:spcBef>
              <a:spcAft>
                <a:spcPts val="0"/>
              </a:spcAft>
              <a:buClr>
                <a:srgbClr val="000000"/>
              </a:buClr>
              <a:buSzPts val="2800"/>
              <a:buFont typeface="Arial"/>
              <a:buNone/>
            </a:pPr>
            <a:r>
              <a:rPr lang="en-CA" sz="2800" b="1" dirty="0">
                <a:solidFill>
                  <a:schemeClr val="tx1"/>
                </a:solidFill>
                <a:latin typeface="Calibri" panose="020F0502020204030204" pitchFamily="34" charset="0"/>
                <a:cs typeface="Calibri" panose="020F0502020204030204" pitchFamily="34" charset="0"/>
              </a:rPr>
              <a:t>Understand</a:t>
            </a:r>
            <a:endParaRPr sz="2800" b="1" i="0" u="none" strike="noStrike" cap="none" dirty="0">
              <a:solidFill>
                <a:schemeClr val="tx1"/>
              </a:solidFill>
              <a:latin typeface="Calibri" panose="020F0502020204030204" pitchFamily="34" charset="0"/>
              <a:cs typeface="Calibri" panose="020F0502020204030204" pitchFamily="34" charset="0"/>
              <a:sym typeface="Arial"/>
            </a:endParaRPr>
          </a:p>
          <a:p>
            <a:pPr marL="914400" marR="0" lvl="0" indent="-387350" algn="l" rtl="0">
              <a:lnSpc>
                <a:spcPct val="115000"/>
              </a:lnSpc>
              <a:spcBef>
                <a:spcPts val="800"/>
              </a:spcBef>
              <a:spcAft>
                <a:spcPts val="0"/>
              </a:spcAft>
              <a:buClr>
                <a:srgbClr val="351C75"/>
              </a:buClr>
              <a:buSzPts val="2500"/>
              <a:buFont typeface="Arial"/>
              <a:buChar char="●"/>
            </a:pPr>
            <a:r>
              <a:rPr lang="en-CA" sz="2500" i="0" u="none" strike="noStrike" cap="none" dirty="0">
                <a:solidFill>
                  <a:schemeClr val="tx1"/>
                </a:solidFill>
                <a:latin typeface="Calibri" panose="020F0502020204030204" pitchFamily="34" charset="0"/>
                <a:cs typeface="Calibri" panose="020F0502020204030204" pitchFamily="34" charset="0"/>
                <a:sym typeface="Arial"/>
              </a:rPr>
              <a:t>Intersection between equity and mental health</a:t>
            </a:r>
            <a:endParaRPr sz="2500" i="0" u="none" strike="noStrike" cap="none" dirty="0">
              <a:solidFill>
                <a:schemeClr val="tx1"/>
              </a:solidFill>
              <a:latin typeface="Calibri" panose="020F0502020204030204" pitchFamily="34" charset="0"/>
              <a:cs typeface="Calibri" panose="020F0502020204030204" pitchFamily="34" charset="0"/>
              <a:sym typeface="Arial"/>
            </a:endParaRPr>
          </a:p>
          <a:p>
            <a:pPr marL="914400" marR="0" lvl="0" indent="-387350" algn="l" rtl="0">
              <a:lnSpc>
                <a:spcPct val="115000"/>
              </a:lnSpc>
              <a:spcBef>
                <a:spcPts val="0"/>
              </a:spcBef>
              <a:spcAft>
                <a:spcPts val="0"/>
              </a:spcAft>
              <a:buClr>
                <a:srgbClr val="351C75"/>
              </a:buClr>
              <a:buSzPts val="2500"/>
              <a:buFont typeface="Arial"/>
              <a:buChar char="●"/>
            </a:pPr>
            <a:r>
              <a:rPr lang="en-CA" sz="2500" i="0" u="none" strike="noStrike" cap="none" dirty="0">
                <a:solidFill>
                  <a:schemeClr val="tx1"/>
                </a:solidFill>
                <a:latin typeface="Calibri" panose="020F0502020204030204" pitchFamily="34" charset="0"/>
                <a:cs typeface="Calibri" panose="020F0502020204030204" pitchFamily="34" charset="0"/>
                <a:sym typeface="Arial"/>
              </a:rPr>
              <a:t>Systemic oppression, colonization</a:t>
            </a:r>
            <a:r>
              <a:rPr lang="en-CA" sz="2500" dirty="0">
                <a:solidFill>
                  <a:schemeClr val="tx1"/>
                </a:solidFill>
                <a:latin typeface="Calibri" panose="020F0502020204030204" pitchFamily="34" charset="0"/>
                <a:cs typeface="Calibri" panose="020F0502020204030204" pitchFamily="34" charset="0"/>
              </a:rPr>
              <a:t>, </a:t>
            </a:r>
            <a:r>
              <a:rPr lang="en-CA" sz="2500" i="0" u="none" strike="noStrike" cap="none" dirty="0">
                <a:solidFill>
                  <a:schemeClr val="tx1"/>
                </a:solidFill>
                <a:latin typeface="Calibri" panose="020F0502020204030204" pitchFamily="34" charset="0"/>
                <a:cs typeface="Calibri" panose="020F0502020204030204" pitchFamily="34" charset="0"/>
                <a:sym typeface="Arial"/>
              </a:rPr>
              <a:t>racism, privilege</a:t>
            </a:r>
            <a:endParaRPr sz="2500" i="0" u="none" strike="noStrike" cap="none" dirty="0">
              <a:solidFill>
                <a:schemeClr val="tx1"/>
              </a:solidFill>
              <a:latin typeface="Calibri" panose="020F0502020204030204" pitchFamily="34" charset="0"/>
              <a:cs typeface="Calibri" panose="020F0502020204030204" pitchFamily="34" charset="0"/>
              <a:sym typeface="Arial"/>
            </a:endParaRPr>
          </a:p>
          <a:p>
            <a:pPr marL="914400" marR="0" lvl="0" indent="-387350" algn="l" rtl="0">
              <a:lnSpc>
                <a:spcPct val="115000"/>
              </a:lnSpc>
              <a:spcBef>
                <a:spcPts val="0"/>
              </a:spcBef>
              <a:spcAft>
                <a:spcPts val="0"/>
              </a:spcAft>
              <a:buClr>
                <a:srgbClr val="351C75"/>
              </a:buClr>
              <a:buSzPts val="2500"/>
              <a:buFont typeface="Arial"/>
              <a:buChar char="●"/>
            </a:pPr>
            <a:r>
              <a:rPr lang="en-CA" sz="2500" i="0" u="none" strike="noStrike" cap="none" dirty="0">
                <a:solidFill>
                  <a:schemeClr val="tx1"/>
                </a:solidFill>
                <a:latin typeface="Calibri" panose="020F0502020204030204" pitchFamily="34" charset="0"/>
                <a:cs typeface="Calibri" panose="020F0502020204030204" pitchFamily="34" charset="0"/>
                <a:sym typeface="Arial"/>
              </a:rPr>
              <a:t>Culturally relevant and responsive practices</a:t>
            </a:r>
            <a:endParaRPr sz="2500" i="0" u="none" strike="noStrike" cap="none" dirty="0">
              <a:solidFill>
                <a:schemeClr val="tx1"/>
              </a:solidFill>
              <a:latin typeface="Calibri" panose="020F0502020204030204" pitchFamily="34" charset="0"/>
              <a:cs typeface="Calibri" panose="020F0502020204030204" pitchFamily="34" charset="0"/>
              <a:sym typeface="Arial"/>
            </a:endParaRPr>
          </a:p>
          <a:p>
            <a:pPr marL="914400" marR="0" lvl="0" indent="-387350" algn="l" rtl="0">
              <a:lnSpc>
                <a:spcPct val="115000"/>
              </a:lnSpc>
              <a:spcBef>
                <a:spcPts val="0"/>
              </a:spcBef>
              <a:spcAft>
                <a:spcPts val="0"/>
              </a:spcAft>
              <a:buClr>
                <a:srgbClr val="351C75"/>
              </a:buClr>
              <a:buSzPts val="2500"/>
              <a:buFont typeface="Arial"/>
              <a:buChar char="●"/>
            </a:pPr>
            <a:r>
              <a:rPr lang="en-CA" sz="2500" i="0" u="none" strike="noStrike" cap="none" dirty="0">
                <a:solidFill>
                  <a:schemeClr val="tx1"/>
                </a:solidFill>
                <a:latin typeface="Calibri" panose="020F0502020204030204" pitchFamily="34" charset="0"/>
                <a:cs typeface="Calibri" panose="020F0502020204030204" pitchFamily="34" charset="0"/>
                <a:sym typeface="Arial"/>
              </a:rPr>
              <a:t>Biases and privilege</a:t>
            </a:r>
            <a:endParaRPr sz="2500" i="0" u="none" strike="noStrike" cap="none" dirty="0">
              <a:solidFill>
                <a:schemeClr val="tx1"/>
              </a:solidFill>
              <a:latin typeface="Calibri" panose="020F0502020204030204" pitchFamily="34" charset="0"/>
              <a:cs typeface="Calibri" panose="020F0502020204030204" pitchFamily="34" charset="0"/>
              <a:sym typeface="Arial"/>
            </a:endParaRPr>
          </a:p>
          <a:p>
            <a:pPr marL="914400" marR="0" lvl="0" indent="-387350" algn="l" rtl="0">
              <a:lnSpc>
                <a:spcPct val="115000"/>
              </a:lnSpc>
              <a:spcBef>
                <a:spcPts val="0"/>
              </a:spcBef>
              <a:spcAft>
                <a:spcPts val="0"/>
              </a:spcAft>
              <a:buClr>
                <a:srgbClr val="351C75"/>
              </a:buClr>
              <a:buSzPts val="2500"/>
              <a:buFont typeface="Arial"/>
              <a:buChar char="●"/>
            </a:pPr>
            <a:r>
              <a:rPr lang="en-CA" sz="2500" i="0" u="none" strike="noStrike" cap="none" dirty="0">
                <a:solidFill>
                  <a:schemeClr val="tx1"/>
                </a:solidFill>
                <a:latin typeface="Calibri" panose="020F0502020204030204" pitchFamily="34" charset="0"/>
                <a:cs typeface="Calibri" panose="020F0502020204030204" pitchFamily="34" charset="0"/>
                <a:sym typeface="Arial"/>
              </a:rPr>
              <a:t>The degree to which </a:t>
            </a:r>
            <a:r>
              <a:rPr lang="en-CA" sz="2500" i="1" u="none" strike="noStrike" cap="none" dirty="0">
                <a:solidFill>
                  <a:schemeClr val="tx1"/>
                </a:solidFill>
                <a:latin typeface="Calibri" panose="020F0502020204030204" pitchFamily="34" charset="0"/>
                <a:cs typeface="Calibri" panose="020F0502020204030204" pitchFamily="34" charset="0"/>
                <a:sym typeface="Arial"/>
              </a:rPr>
              <a:t>all</a:t>
            </a:r>
            <a:r>
              <a:rPr lang="en-CA" sz="2500" i="0" u="none" strike="noStrike" cap="none" dirty="0">
                <a:solidFill>
                  <a:schemeClr val="tx1"/>
                </a:solidFill>
                <a:latin typeface="Calibri" panose="020F0502020204030204" pitchFamily="34" charset="0"/>
                <a:cs typeface="Calibri" panose="020F0502020204030204" pitchFamily="34" charset="0"/>
                <a:sym typeface="Arial"/>
              </a:rPr>
              <a:t> students are served</a:t>
            </a:r>
            <a:endParaRPr sz="2500" i="0" u="none" strike="noStrike" cap="none" dirty="0">
              <a:solidFill>
                <a:schemeClr val="tx1"/>
              </a:solidFill>
              <a:latin typeface="Calibri" panose="020F0502020204030204" pitchFamily="34" charset="0"/>
              <a:cs typeface="Calibri" panose="020F0502020204030204" pitchFamily="34" charset="0"/>
              <a:sym typeface="Arial"/>
            </a:endParaRPr>
          </a:p>
          <a:p>
            <a:pPr marL="0" marR="0" lvl="0" indent="0" algn="l" rtl="0">
              <a:lnSpc>
                <a:spcPct val="115000"/>
              </a:lnSpc>
              <a:spcBef>
                <a:spcPts val="800"/>
              </a:spcBef>
              <a:spcAft>
                <a:spcPts val="0"/>
              </a:spcAft>
              <a:buClr>
                <a:srgbClr val="000000"/>
              </a:buClr>
              <a:buSzPts val="2500"/>
              <a:buFont typeface="Arial"/>
              <a:buNone/>
            </a:pPr>
            <a:endParaRPr sz="2500" b="1" i="0" u="none" strike="noStrike" cap="none" dirty="0">
              <a:solidFill>
                <a:srgbClr val="351C75"/>
              </a:solidFill>
              <a:latin typeface="Arial"/>
              <a:ea typeface="Arial"/>
              <a:cs typeface="Arial"/>
              <a:sym typeface="Arial"/>
            </a:endParaRPr>
          </a:p>
          <a:p>
            <a:pPr marL="0" marR="0" lvl="0" indent="0" algn="l" rtl="0">
              <a:lnSpc>
                <a:spcPct val="115000"/>
              </a:lnSpc>
              <a:spcBef>
                <a:spcPts val="800"/>
              </a:spcBef>
              <a:spcAft>
                <a:spcPts val="800"/>
              </a:spcAft>
              <a:buClr>
                <a:srgbClr val="000000"/>
              </a:buClr>
              <a:buSzPts val="2500"/>
              <a:buFont typeface="Arial"/>
              <a:buNone/>
            </a:pPr>
            <a:endParaRPr sz="2500" b="1" i="0" u="none" strike="noStrike" cap="none" dirty="0">
              <a:solidFill>
                <a:srgbClr val="351C75"/>
              </a:solidFill>
              <a:latin typeface="Arial"/>
              <a:ea typeface="Arial"/>
              <a:cs typeface="Arial"/>
              <a:sym typeface="Arial"/>
            </a:endParaRPr>
          </a:p>
        </p:txBody>
      </p:sp>
      <p:sp>
        <p:nvSpPr>
          <p:cNvPr id="202" name="Google Shape;202;g947c0976a2_2_7"/>
          <p:cNvSpPr txBox="1"/>
          <p:nvPr/>
        </p:nvSpPr>
        <p:spPr>
          <a:xfrm>
            <a:off x="388327" y="4792979"/>
            <a:ext cx="8069872" cy="1206066"/>
          </a:xfrm>
          <a:prstGeom prst="rect">
            <a:avLst/>
          </a:prstGeom>
          <a:noFill/>
          <a:ln w="19050" cap="flat" cmpd="sng">
            <a:solidFill>
              <a:srgbClr val="462682"/>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1200"/>
              </a:spcBef>
              <a:spcAft>
                <a:spcPts val="1200"/>
              </a:spcAft>
              <a:buClr>
                <a:schemeClr val="dk1"/>
              </a:buClr>
              <a:buSzPts val="1100"/>
              <a:buFont typeface="Arial"/>
              <a:buNone/>
            </a:pPr>
            <a:r>
              <a:rPr lang="en-CA" sz="2400" b="1" i="0" u="none" strike="noStrike" cap="none" dirty="0">
                <a:solidFill>
                  <a:srgbClr val="462682"/>
                </a:solidFill>
                <a:highlight>
                  <a:schemeClr val="lt1"/>
                </a:highlight>
                <a:latin typeface="Calibri" panose="020F0502020204030204" pitchFamily="34" charset="0"/>
                <a:cs typeface="Calibri" panose="020F0502020204030204" pitchFamily="34" charset="0"/>
                <a:sym typeface="Arial"/>
              </a:rPr>
              <a:t>What do you currently have in place to ensure that all students, families and staff feel that they matter? </a:t>
            </a:r>
            <a:endParaRPr sz="2400" b="1" i="0" u="none" strike="noStrike" cap="none" dirty="0">
              <a:solidFill>
                <a:srgbClr val="462682"/>
              </a:solidFill>
              <a:latin typeface="Calibri" panose="020F0502020204030204" pitchFamily="34" charset="0"/>
              <a:cs typeface="Calibri" panose="020F0502020204030204" pitchFamily="34" charset="0"/>
              <a:sym typeface="Arial"/>
            </a:endParaRPr>
          </a:p>
        </p:txBody>
      </p:sp>
      <p:pic>
        <p:nvPicPr>
          <p:cNvPr id="203" name="Google Shape;203;g947c0976a2_2_7"/>
          <p:cNvPicPr preferRelativeResize="0"/>
          <p:nvPr/>
        </p:nvPicPr>
        <p:blipFill rotWithShape="1">
          <a:blip r:embed="rId3">
            <a:alphaModFix/>
          </a:blip>
          <a:srcRect/>
          <a:stretch/>
        </p:blipFill>
        <p:spPr>
          <a:xfrm>
            <a:off x="9203212" y="4670587"/>
            <a:ext cx="1192010" cy="1328458"/>
          </a:xfrm>
          <a:prstGeom prst="rect">
            <a:avLst/>
          </a:prstGeom>
          <a:noFill/>
          <a:ln>
            <a:noFill/>
          </a:ln>
        </p:spPr>
      </p:pic>
      <p:pic>
        <p:nvPicPr>
          <p:cNvPr id="10" name="Google Shape;164;p4">
            <a:extLst>
              <a:ext uri="{FF2B5EF4-FFF2-40B4-BE49-F238E27FC236}">
                <a16:creationId xmlns:a16="http://schemas.microsoft.com/office/drawing/2014/main" id="{41AF6613-5C79-8243-9B39-3B0F047996EE}"/>
              </a:ext>
            </a:extLst>
          </p:cNvPr>
          <p:cNvPicPr preferRelativeResize="0"/>
          <p:nvPr/>
        </p:nvPicPr>
        <p:blipFill rotWithShape="1">
          <a:blip r:embed="rId4">
            <a:alphaModFix/>
          </a:blip>
          <a:srcRect/>
          <a:stretch/>
        </p:blipFill>
        <p:spPr>
          <a:xfrm>
            <a:off x="0" y="6654800"/>
            <a:ext cx="12192000" cy="203200"/>
          </a:xfrm>
          <a:prstGeom prst="rect">
            <a:avLst/>
          </a:prstGeom>
          <a:noFill/>
          <a:ln>
            <a:noFill/>
          </a:ln>
        </p:spPr>
      </p:pic>
      <p:grpSp>
        <p:nvGrpSpPr>
          <p:cNvPr id="11" name="Google Shape;165;p4">
            <a:extLst>
              <a:ext uri="{FF2B5EF4-FFF2-40B4-BE49-F238E27FC236}">
                <a16:creationId xmlns:a16="http://schemas.microsoft.com/office/drawing/2014/main" id="{6D75490D-097F-F142-8BD6-8D5E10FAFDD9}"/>
              </a:ext>
            </a:extLst>
          </p:cNvPr>
          <p:cNvGrpSpPr/>
          <p:nvPr/>
        </p:nvGrpSpPr>
        <p:grpSpPr>
          <a:xfrm>
            <a:off x="8458199" y="6290760"/>
            <a:ext cx="3416211" cy="205897"/>
            <a:chOff x="3803961" y="6010248"/>
            <a:chExt cx="8070450" cy="486410"/>
          </a:xfrm>
        </p:grpSpPr>
        <p:pic>
          <p:nvPicPr>
            <p:cNvPr id="12" name="Google Shape;166;p4">
              <a:extLst>
                <a:ext uri="{FF2B5EF4-FFF2-40B4-BE49-F238E27FC236}">
                  <a16:creationId xmlns:a16="http://schemas.microsoft.com/office/drawing/2014/main" id="{3F243F89-9BB5-7846-BF52-8D936A559185}"/>
                </a:ext>
              </a:extLst>
            </p:cNvPr>
            <p:cNvPicPr preferRelativeResize="0"/>
            <p:nvPr/>
          </p:nvPicPr>
          <p:blipFill rotWithShape="1">
            <a:blip r:embed="rId5">
              <a:alphaModFix/>
            </a:blip>
            <a:srcRect/>
            <a:stretch/>
          </p:blipFill>
          <p:spPr>
            <a:xfrm>
              <a:off x="10609074" y="6010248"/>
              <a:ext cx="1265337" cy="429890"/>
            </a:xfrm>
            <a:prstGeom prst="rect">
              <a:avLst/>
            </a:prstGeom>
            <a:noFill/>
            <a:ln>
              <a:noFill/>
            </a:ln>
          </p:spPr>
        </p:pic>
        <p:pic>
          <p:nvPicPr>
            <p:cNvPr id="13" name="Google Shape;167;p4">
              <a:extLst>
                <a:ext uri="{FF2B5EF4-FFF2-40B4-BE49-F238E27FC236}">
                  <a16:creationId xmlns:a16="http://schemas.microsoft.com/office/drawing/2014/main" id="{D07CDB43-E1A9-9749-A868-E3734FE20F09}"/>
                </a:ext>
              </a:extLst>
            </p:cNvPr>
            <p:cNvPicPr preferRelativeResize="0"/>
            <p:nvPr/>
          </p:nvPicPr>
          <p:blipFill rotWithShape="1">
            <a:blip r:embed="rId6">
              <a:alphaModFix/>
            </a:blip>
            <a:srcRect/>
            <a:stretch/>
          </p:blipFill>
          <p:spPr>
            <a:xfrm>
              <a:off x="6755725" y="6045681"/>
              <a:ext cx="1785691" cy="429889"/>
            </a:xfrm>
            <a:prstGeom prst="rect">
              <a:avLst/>
            </a:prstGeom>
            <a:noFill/>
            <a:ln>
              <a:noFill/>
            </a:ln>
          </p:spPr>
        </p:pic>
        <p:pic>
          <p:nvPicPr>
            <p:cNvPr id="14" name="Google Shape;168;p4" descr="A close up of a logo&#10;&#10;Description automatically generated">
              <a:extLst>
                <a:ext uri="{FF2B5EF4-FFF2-40B4-BE49-F238E27FC236}">
                  <a16:creationId xmlns:a16="http://schemas.microsoft.com/office/drawing/2014/main" id="{147D93F2-C3FA-464E-BB6A-22816B7538DB}"/>
                </a:ext>
              </a:extLst>
            </p:cNvPr>
            <p:cNvPicPr preferRelativeResize="0"/>
            <p:nvPr/>
          </p:nvPicPr>
          <p:blipFill rotWithShape="1">
            <a:blip r:embed="rId7">
              <a:alphaModFix/>
            </a:blip>
            <a:srcRect/>
            <a:stretch/>
          </p:blipFill>
          <p:spPr>
            <a:xfrm>
              <a:off x="8800780" y="6071345"/>
              <a:ext cx="1548930" cy="368793"/>
            </a:xfrm>
            <a:prstGeom prst="rect">
              <a:avLst/>
            </a:prstGeom>
            <a:noFill/>
            <a:ln>
              <a:noFill/>
            </a:ln>
          </p:spPr>
        </p:pic>
        <p:pic>
          <p:nvPicPr>
            <p:cNvPr id="15" name="Google Shape;169;p4" descr="A picture containing food, drawing&#10;&#10;Description automatically generated">
              <a:extLst>
                <a:ext uri="{FF2B5EF4-FFF2-40B4-BE49-F238E27FC236}">
                  <a16:creationId xmlns:a16="http://schemas.microsoft.com/office/drawing/2014/main" id="{31E9D1F6-C4DF-0145-8029-6927E236BDDE}"/>
                </a:ext>
              </a:extLst>
            </p:cNvPr>
            <p:cNvPicPr preferRelativeResize="0"/>
            <p:nvPr/>
          </p:nvPicPr>
          <p:blipFill rotWithShape="1">
            <a:blip r:embed="rId8">
              <a:alphaModFix/>
            </a:blip>
            <a:srcRect/>
            <a:stretch/>
          </p:blipFill>
          <p:spPr>
            <a:xfrm>
              <a:off x="3803961" y="6045681"/>
              <a:ext cx="2692400" cy="450977"/>
            </a:xfrm>
            <a:prstGeom prst="rect">
              <a:avLst/>
            </a:prstGeom>
            <a:noFill/>
            <a:ln>
              <a:noFill/>
            </a:ln>
          </p:spPr>
        </p:pic>
      </p:grpSp>
      <p:pic>
        <p:nvPicPr>
          <p:cNvPr id="3" name="Picture 2" descr="A picture containing arrow&#10;&#10;Description automatically generated">
            <a:extLst>
              <a:ext uri="{FF2B5EF4-FFF2-40B4-BE49-F238E27FC236}">
                <a16:creationId xmlns:a16="http://schemas.microsoft.com/office/drawing/2014/main" id="{20572F17-8154-5E40-9835-AB1602BE4523}"/>
              </a:ext>
            </a:extLst>
          </p:cNvPr>
          <p:cNvPicPr>
            <a:picLocks noChangeAspect="1"/>
          </p:cNvPicPr>
          <p:nvPr/>
        </p:nvPicPr>
        <p:blipFill rotWithShape="1">
          <a:blip r:embed="rId9"/>
          <a:srcRect l="11116" t="14630" r="3281" b="12846"/>
          <a:stretch/>
        </p:blipFill>
        <p:spPr>
          <a:xfrm>
            <a:off x="388326" y="1830042"/>
            <a:ext cx="4153231" cy="26389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02"/>
                                        </p:tgtEl>
                                        <p:attrNameLst>
                                          <p:attrName>style.visibility</p:attrName>
                                        </p:attrNameLst>
                                      </p:cBhvr>
                                      <p:to>
                                        <p:strVal val="visible"/>
                                      </p:to>
                                    </p:set>
                                    <p:anim calcmode="lin" valueType="num">
                                      <p:cBhvr>
                                        <p:cTn id="7" dur="500" fill="hold"/>
                                        <p:tgtEl>
                                          <p:spTgt spid="202"/>
                                        </p:tgtEl>
                                        <p:attrNameLst>
                                          <p:attrName>ppt_w</p:attrName>
                                        </p:attrNameLst>
                                      </p:cBhvr>
                                      <p:tavLst>
                                        <p:tav tm="0">
                                          <p:val>
                                            <p:fltVal val="0"/>
                                          </p:val>
                                        </p:tav>
                                        <p:tav tm="100000">
                                          <p:val>
                                            <p:strVal val="#ppt_w"/>
                                          </p:val>
                                        </p:tav>
                                      </p:tavLst>
                                    </p:anim>
                                    <p:anim calcmode="lin" valueType="num">
                                      <p:cBhvr>
                                        <p:cTn id="8" dur="500" fill="hold"/>
                                        <p:tgtEl>
                                          <p:spTgt spid="20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 grpId="0" animBg="1"/>
    </p:bld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3111</TotalTime>
  <Words>6102</Words>
  <Application>Microsoft Office PowerPoint</Application>
  <PresentationFormat>Widescreen</PresentationFormat>
  <Paragraphs>443</Paragraphs>
  <Slides>34</Slides>
  <Notes>34</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34</vt:i4>
      </vt:variant>
    </vt:vector>
  </HeadingPairs>
  <TitlesOfParts>
    <vt:vector size="45" baseType="lpstr">
      <vt:lpstr>Acme</vt:lpstr>
      <vt:lpstr>Arial</vt:lpstr>
      <vt:lpstr>Calibri</vt:lpstr>
      <vt:lpstr>Calibri  </vt:lpstr>
      <vt:lpstr>Chelsea Market</vt:lpstr>
      <vt:lpstr>Ranchers</vt:lpstr>
      <vt:lpstr>Roboto</vt:lpstr>
      <vt:lpstr>Satisfy</vt:lpstr>
      <vt:lpstr>Source Sans Pro</vt:lpstr>
      <vt:lpstr>Simple Light</vt:lpstr>
      <vt:lpstr>Simple Light</vt:lpstr>
      <vt:lpstr>PowerPoint Presentation</vt:lpstr>
      <vt:lpstr>Mental Health and the Tiered Approach  to Support all Students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Mental Health and Well-being and the Medicine Wheel</vt:lpstr>
      <vt:lpstr>Honouring Perspectives  Mental Health and Well-Being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 monitoring your school-wide mental health literacy initiatives, what evidence (conversations, observations, products) will you be collecting?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Johnstone, Chris</dc:creator>
  <cp:lastModifiedBy>Horan, Lori</cp:lastModifiedBy>
  <cp:revision>100</cp:revision>
  <cp:lastPrinted>2021-02-17T16:51:12Z</cp:lastPrinted>
  <dcterms:created xsi:type="dcterms:W3CDTF">2019-10-31T15:47:07Z</dcterms:created>
  <dcterms:modified xsi:type="dcterms:W3CDTF">2021-02-17T17:53:08Z</dcterms:modified>
</cp:coreProperties>
</file>